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8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16" r:id="rId6"/>
    <p:sldMasterId id="2147483740" r:id="rId7"/>
    <p:sldMasterId id="2147483761" r:id="rId8"/>
    <p:sldMasterId id="2147483778" r:id="rId9"/>
  </p:sldMasterIdLst>
  <p:notesMasterIdLst>
    <p:notesMasterId r:id="rId44"/>
  </p:notesMasterIdLst>
  <p:sldIdLst>
    <p:sldId id="260" r:id="rId10"/>
    <p:sldId id="315" r:id="rId11"/>
    <p:sldId id="309" r:id="rId12"/>
    <p:sldId id="311" r:id="rId13"/>
    <p:sldId id="324" r:id="rId14"/>
    <p:sldId id="331" r:id="rId15"/>
    <p:sldId id="312" r:id="rId16"/>
    <p:sldId id="301" r:id="rId17"/>
    <p:sldId id="332" r:id="rId18"/>
    <p:sldId id="261" r:id="rId19"/>
    <p:sldId id="333" r:id="rId20"/>
    <p:sldId id="316" r:id="rId21"/>
    <p:sldId id="317" r:id="rId22"/>
    <p:sldId id="318" r:id="rId23"/>
    <p:sldId id="320" r:id="rId24"/>
    <p:sldId id="321" r:id="rId25"/>
    <p:sldId id="322" r:id="rId26"/>
    <p:sldId id="323" r:id="rId27"/>
    <p:sldId id="334" r:id="rId28"/>
    <p:sldId id="325" r:id="rId29"/>
    <p:sldId id="326" r:id="rId30"/>
    <p:sldId id="327" r:id="rId31"/>
    <p:sldId id="328" r:id="rId32"/>
    <p:sldId id="329" r:id="rId33"/>
    <p:sldId id="335" r:id="rId34"/>
    <p:sldId id="330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4" r:id="rId43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FD69757-F153-4192-B62E-9293614E9DED}">
          <p14:sldIdLst>
            <p14:sldId id="260"/>
            <p14:sldId id="315"/>
            <p14:sldId id="309"/>
            <p14:sldId id="311"/>
            <p14:sldId id="324"/>
            <p14:sldId id="331"/>
            <p14:sldId id="312"/>
            <p14:sldId id="301"/>
          </p14:sldIdLst>
        </p14:section>
        <p14:section name="기본 구역" id="{1B3AD608-A626-4D05-9194-0DBA3E2A7067}">
          <p14:sldIdLst>
            <p14:sldId id="332"/>
            <p14:sldId id="261"/>
            <p14:sldId id="333"/>
            <p14:sldId id="316"/>
            <p14:sldId id="317"/>
            <p14:sldId id="318"/>
            <p14:sldId id="320"/>
            <p14:sldId id="321"/>
            <p14:sldId id="322"/>
            <p14:sldId id="323"/>
            <p14:sldId id="334"/>
            <p14:sldId id="325"/>
            <p14:sldId id="326"/>
            <p14:sldId id="327"/>
            <p14:sldId id="328"/>
            <p14:sldId id="329"/>
            <p14:sldId id="335"/>
            <p14:sldId id="330"/>
            <p14:sldId id="336"/>
            <p14:sldId id="337"/>
            <p14:sldId id="338"/>
            <p14:sldId id="339"/>
            <p14:sldId id="340"/>
            <p14:sldId id="341"/>
            <p14:sldId id="342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현도" initials="이" lastIdx="1" clrIdx="0">
    <p:extLst>
      <p:ext uri="{19B8F6BF-5375-455C-9EA6-DF929625EA0E}">
        <p15:presenceInfo xmlns:p15="http://schemas.microsoft.com/office/powerpoint/2012/main" userId="이현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0FF"/>
    <a:srgbClr val="FFFFFF"/>
    <a:srgbClr val="404040"/>
    <a:srgbClr val="818181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8" autoAdjust="0"/>
    <p:restoredTop sz="93585" autoAdjust="0"/>
  </p:normalViewPr>
  <p:slideViewPr>
    <p:cSldViewPr snapToGrid="0">
      <p:cViewPr varScale="1">
        <p:scale>
          <a:sx n="104" d="100"/>
          <a:sy n="104" d="100"/>
        </p:scale>
        <p:origin x="57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CE1D4-EB86-46C6-95E7-2ABAA54CEF81}" type="datetimeFigureOut">
              <a:rPr lang="ko-KR" altLang="en-US" smtClean="0"/>
              <a:pPr/>
              <a:t>2022-06-05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2A216-7BA4-4A4F-8DAE-BEBF96D55E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599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57A5C-B0A2-4AA8-8D80-50F9735D04B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53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57A5C-B0A2-4AA8-8D80-50F9735D04B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53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72396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850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226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87514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7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995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753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35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165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822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41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16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856651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0107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025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75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2352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173780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6124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38914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6932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6303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7520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6415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62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4656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89370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6860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4473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380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5163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72538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661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38914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795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2010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4175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42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9473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3775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89370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824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211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51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0725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406E8E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8925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0" y="274638"/>
            <a:ext cx="12192000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8" name="바닥글 개체 틀 4"/>
          <p:cNvSpPr txBox="1">
            <a:spLocks/>
          </p:cNvSpPr>
          <p:nvPr/>
        </p:nvSpPr>
        <p:spPr>
          <a:xfrm>
            <a:off x="623392" y="6313762"/>
            <a:ext cx="2784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b="1" kern="120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000" dirty="0">
              <a:solidFill>
                <a:srgbClr val="1F497D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624418" y="1052514"/>
            <a:ext cx="10957983" cy="5113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7301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4372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77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3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0799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27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6807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4166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551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92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5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3720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0022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567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3079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그림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" y="0"/>
            <a:ext cx="1218988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0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7" y="44451"/>
            <a:ext cx="982133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14542" r="65129" b="78789"/>
          <a:stretch>
            <a:fillRect/>
          </a:stretch>
        </p:blipFill>
        <p:spPr bwMode="auto">
          <a:xfrm>
            <a:off x="10608733" y="-26988"/>
            <a:ext cx="16002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2284" y="1268414"/>
            <a:ext cx="10363200" cy="777875"/>
          </a:xfrm>
          <a:effectLst>
            <a:outerShdw dist="35921" dir="2700000" algn="ctr" rotWithShape="0">
              <a:srgbClr val="DDDDDD"/>
            </a:outerShdw>
          </a:effectLst>
        </p:spPr>
        <p:txBody>
          <a:bodyPr/>
          <a:lstStyle>
            <a:lvl1pPr algn="ctr">
              <a:lnSpc>
                <a:spcPct val="90000"/>
              </a:lnSpc>
              <a:defRPr sz="5000">
                <a:solidFill>
                  <a:srgbClr val="274C6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71133" y="2492376"/>
            <a:ext cx="8534400" cy="555625"/>
          </a:xfrm>
          <a:ln w="28575" algn="ctr"/>
          <a:effectLst>
            <a:outerShdw dist="17961" dir="2700000" algn="ctr" rotWithShape="0">
              <a:schemeClr val="bg1"/>
            </a:outerShdw>
          </a:effectLst>
        </p:spPr>
        <p:txBody>
          <a:bodyPr tIns="118800" bIns="118800" anchorCtr="1">
            <a:spAutoFit/>
          </a:bodyPr>
          <a:lstStyle>
            <a:lvl1pPr marL="0" indent="0" algn="ctr">
              <a:lnSpc>
                <a:spcPct val="130000"/>
              </a:lnSpc>
              <a:spcBef>
                <a:spcPct val="50000"/>
              </a:spcBef>
              <a:buFontTx/>
              <a:buNone/>
              <a:defRPr sz="16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000000"/>
                </a:solidFill>
                <a:ea typeface="Arial"/>
              </a:defRPr>
            </a:lvl1pPr>
          </a:lstStyle>
          <a:p>
            <a:pPr defTabSz="457200" latinLnBrk="0"/>
            <a:r>
              <a:rPr lang="fr-FR"/>
              <a:t>© 2011, SNU CSE Biointelligence Lab., http://bi.snu.ac.kr</a:t>
            </a:r>
            <a:endParaRPr lang="en-US" dirty="0"/>
          </a:p>
        </p:txBody>
      </p:sp>
      <p:pic>
        <p:nvPicPr>
          <p:cNvPr id="9" name="그림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27" t="19347" r="-12105" b="32160"/>
          <a:stretch/>
        </p:blipFill>
        <p:spPr>
          <a:xfrm>
            <a:off x="23084" y="5244"/>
            <a:ext cx="1295361" cy="45155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555038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7933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039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722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116418" y="44451"/>
            <a:ext cx="11465983" cy="60817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9853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1752600"/>
            <a:ext cx="508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752600"/>
            <a:ext cx="508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912284" y="616585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00813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ko-KR">
                <a:solidFill>
                  <a:srgbClr val="000000"/>
                </a:solidFill>
              </a:rPr>
              <a:t>© 2011, SNU CSE Biointelligence Lab., http://bi.snu.ac.kr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1722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26CA9-51FC-564E-93E5-96C3E7D43327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0600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912284" y="616585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00813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ko-KR">
                <a:solidFill>
                  <a:srgbClr val="000000"/>
                </a:solidFill>
              </a:rPr>
              <a:t>© 2011, SNU CSE Biointelligence Lab., http://bi.snu.ac.kr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1722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D6950A-7895-BA48-B229-0C34631DDC2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4612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266825"/>
            <a:ext cx="10363200" cy="1809750"/>
          </a:xfrm>
          <a:prstGeom prst="roundRect">
            <a:avLst/>
          </a:prstGeom>
          <a:solidFill>
            <a:schemeClr val="tx2">
              <a:lumMod val="50000"/>
              <a:alpha val="82000"/>
            </a:schemeClr>
          </a:solidFill>
        </p:spPr>
        <p:txBody>
          <a:bodyPr anchor="ctr"/>
          <a:lstStyle>
            <a:lvl1pPr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4318000"/>
            <a:ext cx="8534400" cy="13208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012103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83008" y="2750589"/>
            <a:ext cx="7580289" cy="6582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>
                <a:lumMod val="50000"/>
              </a:schemeClr>
            </a:solidFill>
            <a:prstDash val="sysDash"/>
          </a:ln>
          <a:effectLst/>
          <a:scene3d>
            <a:camera prst="orthographicFront"/>
            <a:lightRig rig="threePt" dir="t"/>
          </a:scene3d>
          <a:sp3d prstMaterial="matte"/>
        </p:spPr>
        <p:txBody>
          <a:bodyPr lIns="252000" rIns="180000" anchor="ctr">
            <a:normAutofit/>
          </a:bodyPr>
          <a:lstStyle>
            <a:lvl1pPr algn="l">
              <a:defRPr lang="ko-KR" altLang="en-US" sz="2400" b="1" kern="1200" dirty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lvl="0" algn="l">
              <a:lnSpc>
                <a:spcPct val="120000"/>
              </a:lnSpc>
            </a:pP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753456" y="2739430"/>
            <a:ext cx="1172632" cy="669361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lIns="180000" rIns="180000" anchor="ctr"/>
          <a:lstStyle>
            <a:lvl1pPr marL="0" indent="0" algn="ctr">
              <a:buNone/>
              <a:defRPr lang="ko-KR" altLang="en-US" sz="2800" b="1" kern="120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08398020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맑은 고딕" pitchFamily="50" charset="-127"/>
              <a:buChar char="•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2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953821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 (1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81355" y="2121432"/>
            <a:ext cx="11626524" cy="4414666"/>
          </a:xfrm>
          <a:prstGeom prst="roundRect">
            <a:avLst>
              <a:gd name="adj" fmla="val 3099"/>
            </a:avLst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/>
          <a:p>
            <a:pPr marL="180975" indent="-180975" fontAlgn="base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kumimoji="1" lang="ko-KR" altLang="en-US" sz="1200" b="1" dirty="0" err="1">
              <a:solidFill>
                <a:srgbClr val="1F497D">
                  <a:lumMod val="5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53516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 (2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6187755" y="2326201"/>
            <a:ext cx="5720123" cy="4212000"/>
          </a:xfrm>
          <a:prstGeom prst="roundRect">
            <a:avLst>
              <a:gd name="adj" fmla="val 3944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952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6373575" y="2074151"/>
            <a:ext cx="5347939" cy="410400"/>
          </a:xfrm>
          <a:prstGeom prst="roundRect">
            <a:avLst>
              <a:gd name="adj" fmla="val 23630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4"/>
          </p:nvPr>
        </p:nvSpPr>
        <p:spPr>
          <a:xfrm>
            <a:off x="281354" y="2324098"/>
            <a:ext cx="5720861" cy="4212000"/>
          </a:xfrm>
          <a:prstGeom prst="roundRect">
            <a:avLst>
              <a:gd name="adj" fmla="val 3716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85725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476" y="2074153"/>
            <a:ext cx="5392616" cy="409575"/>
          </a:xfrm>
          <a:prstGeom prst="roundRect">
            <a:avLst>
              <a:gd name="adj" fmla="val 23644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ctr"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5553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8514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 (3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4212925" y="2314575"/>
            <a:ext cx="3766153" cy="4212000"/>
          </a:xfrm>
          <a:prstGeom prst="roundRect">
            <a:avLst>
              <a:gd name="adj" fmla="val 3944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95250"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4388405" y="2074151"/>
            <a:ext cx="3411692" cy="410400"/>
          </a:xfrm>
          <a:prstGeom prst="roundRect">
            <a:avLst>
              <a:gd name="adj" fmla="val 25951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4"/>
          </p:nvPr>
        </p:nvSpPr>
        <p:spPr>
          <a:xfrm>
            <a:off x="281356" y="2312466"/>
            <a:ext cx="3766153" cy="4212000"/>
          </a:xfrm>
          <a:prstGeom prst="roundRect">
            <a:avLst>
              <a:gd name="adj" fmla="val 3716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85725"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477" y="2074153"/>
            <a:ext cx="3411416" cy="409575"/>
          </a:xfrm>
          <a:prstGeom prst="roundRect">
            <a:avLst>
              <a:gd name="adj" fmla="val 28295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ctr"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6"/>
          </p:nvPr>
        </p:nvSpPr>
        <p:spPr>
          <a:xfrm>
            <a:off x="8155470" y="2312466"/>
            <a:ext cx="3763969" cy="4212000"/>
          </a:xfrm>
          <a:prstGeom prst="roundRect">
            <a:avLst>
              <a:gd name="adj" fmla="val 4209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/>
            </a:lvl1pPr>
            <a:lvl2pPr marL="266700" indent="-85725">
              <a:spcBef>
                <a:spcPts val="300"/>
              </a:spcBef>
              <a:buFont typeface="Arial" panose="020B0604020202020204" pitchFamily="34" charset="0"/>
              <a:buChar char="-"/>
              <a:tabLst/>
              <a:defRPr sz="1000"/>
            </a:lvl2pPr>
            <a:lvl3pPr marL="541338" indent="-180975"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 hasCustomPrompt="1"/>
          </p:nvPr>
        </p:nvSpPr>
        <p:spPr>
          <a:xfrm>
            <a:off x="8331609" y="2074152"/>
            <a:ext cx="3411692" cy="409575"/>
          </a:xfrm>
          <a:prstGeom prst="roundRect">
            <a:avLst>
              <a:gd name="adj" fmla="val 28295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소주제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518927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45321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672787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185" y="96846"/>
            <a:ext cx="11539416" cy="49053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flipV="1">
            <a:off x="0" y="1"/>
            <a:ext cx="12192000" cy="620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438636" y="6574258"/>
            <a:ext cx="1727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8497848-2C08-4F0B-94E8-BA68C2479B37}" type="slidenum">
              <a:rPr kumimoji="1" lang="en-US" altLang="ko-KR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kumimoji="1" lang="en-US" altLang="ko-KR" sz="1200" dirty="0">
                <a:solidFill>
                  <a:prstClr val="black"/>
                </a:solidFill>
              </a:rPr>
              <a:t>/713</a:t>
            </a:r>
            <a:endParaRPr kumimoji="1"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0563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335363" y="799642"/>
            <a:ext cx="11617291" cy="1189496"/>
          </a:xfrm>
          <a:prstGeom prst="rect">
            <a:avLst/>
          </a:prstGeom>
        </p:spPr>
        <p:txBody>
          <a:bodyPr tIns="0">
            <a:noAutofit/>
          </a:bodyPr>
          <a:lstStyle>
            <a:lvl1pPr marL="266700" marR="0" indent="-266700" algn="l" defTabSz="914400" rtl="0" eaLnBrk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>
                <a:srgbClr val="002060"/>
              </a:buClr>
              <a:buSzPct val="100000"/>
              <a:buFont typeface="Wingdings" pitchFamily="2" charset="2"/>
              <a:buBlip>
                <a:blip r:embed="rId2"/>
              </a:buBlip>
              <a:tabLst>
                <a:tab pos="361950" algn="l"/>
              </a:tabLst>
              <a:defRPr sz="2000" b="1">
                <a:latin typeface="맑은 고딕" pitchFamily="50" charset="-127"/>
                <a:ea typeface="맑은 고딕" pitchFamily="50" charset="-127"/>
              </a:defRPr>
            </a:lvl1pPr>
            <a:lvl2pPr marL="444500" indent="-17780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맑은 고딕" pitchFamily="50" charset="-127"/>
              <a:buChar char="-"/>
              <a:defRPr sz="1600">
                <a:latin typeface="맑은 고딕" pitchFamily="50" charset="-127"/>
                <a:ea typeface="맑은 고딕" pitchFamily="50" charset="-127"/>
              </a:defRPr>
            </a:lvl2pPr>
            <a:lvl3pPr marL="622300" indent="-17780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714375" indent="-15240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맑은 고딕" pitchFamily="50" charset="-127"/>
              <a:buChar char="-"/>
              <a:defRPr sz="1400">
                <a:latin typeface="맑은 고딕" pitchFamily="50" charset="-127"/>
                <a:ea typeface="맑은 고딕" pitchFamily="50" charset="-127"/>
              </a:defRPr>
            </a:lvl4pPr>
            <a:lvl5pPr marL="898525" indent="-144463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 sz="12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marL="266700" indent="-266700" eaLnBrk="0" latinLnBrk="0" hangingPunct="0">
              <a:lnSpc>
                <a:spcPct val="140000"/>
              </a:lnSpc>
              <a:buSzPct val="100000"/>
              <a:buBlip>
                <a:blip r:embed="rId2"/>
              </a:buBlip>
              <a:defRPr/>
            </a:pPr>
            <a:r>
              <a:rPr lang="ko-KR" altLang="en-US" b="1" kern="0" dirty="0">
                <a:solidFill>
                  <a:srgbClr val="000000"/>
                </a:solidFill>
                <a:latin typeface="+mn-ea"/>
                <a:sym typeface="Wingdings" pitchFamily="2" charset="2"/>
              </a:rPr>
              <a:t>첫째 수준</a:t>
            </a:r>
            <a:endParaRPr lang="en-US" altLang="ko-KR" b="1" kern="0" dirty="0">
              <a:solidFill>
                <a:srgbClr val="000000"/>
              </a:solidFill>
              <a:latin typeface="+mn-ea"/>
              <a:sym typeface="Wingdings" pitchFamily="2" charset="2"/>
            </a:endParaRP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39348" y="76529"/>
            <a:ext cx="11952651" cy="432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ko-KR" altLang="en-US" sz="28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algn="l"/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8528"/>
            <a:ext cx="12192000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6925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"/>
            <a:ext cx="10972800" cy="68897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48080"/>
            <a:ext cx="3860800" cy="309961"/>
          </a:xfrm>
          <a:prstGeom prst="rect">
            <a:avLst/>
          </a:prstGeom>
          <a:ln/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altLang="ko-KR">
                <a:solidFill>
                  <a:prstClr val="white"/>
                </a:solidFill>
              </a:rPr>
              <a:t>© 2011, SNU CSE Biointelligence Lab., http://bi.snu.ac.kr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1074400" y="6572250"/>
            <a:ext cx="1117600" cy="285750"/>
          </a:xfrm>
          <a:prstGeom prst="rect">
            <a:avLst/>
          </a:prstGeom>
          <a:ln/>
        </p:spPr>
        <p:txBody>
          <a:bodyPr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52BD7BC-F3DC-4EB2-A4FE-CFF88F07A537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r>
              <a:rPr lang="en-US" altLang="ko-KR" dirty="0">
                <a:solidFill>
                  <a:prstClr val="white"/>
                </a:solidFill>
              </a:rPr>
              <a:t>/9</a:t>
            </a:r>
          </a:p>
        </p:txBody>
      </p:sp>
    </p:spTree>
    <p:extLst>
      <p:ext uri="{BB962C8B-B14F-4D97-AF65-F5344CB8AC3E}">
        <p14:creationId xmlns:p14="http://schemas.microsoft.com/office/powerpoint/2010/main" val="231328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49" y="72008"/>
            <a:ext cx="1185664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0" y="654067"/>
            <a:ext cx="12192000" cy="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597428"/>
            <a:ext cx="3860800" cy="260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 altLang="ko-KR" sz="1000" b="1">
                <a:solidFill>
                  <a:prstClr val="black">
                    <a:lumMod val="50000"/>
                    <a:lumOff val="50000"/>
                  </a:prstClr>
                </a:solidFill>
              </a:rPr>
              <a:t>© 2011, SNU CSE Biointelligence Lab., http://bi.snu.ac.kr</a:t>
            </a:r>
            <a:endParaRPr lang="ko-KR" altLang="en-US" sz="10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68341" y="6636967"/>
            <a:ext cx="28448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1" hangingPunct="1">
              <a:defRPr lang="ko-KR" altLang="en-US" sz="11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3C1DCE2-4D21-44AB-9453-C8AF4ED5D6B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/20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39349" y="764724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1"/>
              </a:buClr>
              <a:buFont typeface="맑은 고딕" pitchFamily="50" charset="-127"/>
              <a:buChar char="□"/>
              <a:defRPr sz="2000" b="1"/>
            </a:lvl1pPr>
            <a:lvl2pPr marL="742950" indent="-285750">
              <a:buFont typeface="Wingdings" pitchFamily="2" charset="2"/>
              <a:buChar char="§"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0807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 dirty="0"/>
              <a:t>© 2011, SNU CSE Biointelligence Lab., http://bi.snu.ac.kr</a:t>
            </a:r>
            <a:endParaRPr lang="en-US" altLang="ko-K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BAECB7B-11DC-4528-9C77-B4AF5777871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44439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70058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none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15205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8113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440" y="1268760"/>
            <a:ext cx="5558539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11" y="1268760"/>
            <a:ext cx="5634229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71350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268760"/>
            <a:ext cx="556861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5360" y="1916832"/>
            <a:ext cx="5568619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012" y="1268760"/>
            <a:ext cx="564024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012" y="1916832"/>
            <a:ext cx="5640245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360" y="152400"/>
            <a:ext cx="11493925" cy="97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3930475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84905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81107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697029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248742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70658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152400"/>
            <a:ext cx="2895600" cy="6019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83600" cy="6019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58613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360" y="152400"/>
            <a:ext cx="11493925" cy="97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68525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7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9.jpeg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36.xml"/><Relationship Id="rId21" Type="http://schemas.openxmlformats.org/officeDocument/2006/relationships/image" Target="../media/image10.jpeg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13.pn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61.xml"/><Relationship Id="rId7" Type="http://schemas.openxmlformats.org/officeDocument/2006/relationships/theme" Target="../theme/theme7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63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62.xml"/><Relationship Id="rId9" Type="http://schemas.microsoft.com/office/2007/relationships/hdphoto" Target="../media/hdphoto1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9350" y="1196975"/>
            <a:ext cx="11713301" cy="518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50" y="6525345"/>
            <a:ext cx="3042636" cy="3326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 dirty="0"/>
              <a:t>© 2017 </a:t>
            </a:r>
            <a:r>
              <a:rPr lang="ko-KR" altLang="en-US" dirty="0"/>
              <a:t>장교수의 딥러닝 </a:t>
            </a:r>
            <a:r>
              <a:rPr lang="en-US" altLang="ko-KR" dirty="0"/>
              <a:t>Chapter 1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85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28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itchFamily="2" charset="2"/>
        <a:buChar char="l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9350" y="1196975"/>
            <a:ext cx="11713301" cy="518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918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28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itchFamily="2" charset="2"/>
        <a:buChar char="l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"/>
            <a:ext cx="12192000" cy="642551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581400" y="1"/>
            <a:ext cx="8610600" cy="642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6519" y="827903"/>
            <a:ext cx="11878963" cy="534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371601" y="16838615"/>
            <a:ext cx="107451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92281" y="63310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fs6.tistory.com/image/9/tistory/2008/03/27/16/16/47eb49c8c163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2" y="6408843"/>
            <a:ext cx="425439" cy="3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en/d/d0/Korea_Advanced_Institute_of_Science_and_Technology_logo.png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74" y="6441746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en/c/c7/YonseiUniversityEmblem.png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161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en/6/6a/Seoul_national_university_emblem.png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91" y="6447011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upload.wikimedia.org/wikipedia/en/f/f8/Korea_University_Global_Emblem.png"/>
          <p:cNvPicPr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5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언어과학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704" y="6432220"/>
            <a:ext cx="774589" cy="31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28" y="6503828"/>
            <a:ext cx="716328" cy="244082"/>
          </a:xfrm>
          <a:prstGeom prst="rect">
            <a:avLst/>
          </a:prstGeom>
        </p:spPr>
      </p:pic>
      <p:pic>
        <p:nvPicPr>
          <p:cNvPr id="16" name="그림 12" descr="회사 CI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131" y="6474203"/>
            <a:ext cx="701172" cy="262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003" y="6467060"/>
            <a:ext cx="688363" cy="3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7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ea"/>
          <a:ea typeface="+mj-ea"/>
          <a:cs typeface="한컴바탕" panose="02030600000101010101" pitchFamily="18" charset="2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"/>
            <a:ext cx="12192000" cy="642551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581400" y="1"/>
            <a:ext cx="8610600" cy="642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6519" y="827903"/>
            <a:ext cx="11878963" cy="534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371601" y="16838615"/>
            <a:ext cx="107451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92281" y="63310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fs6.tistory.com/image/9/tistory/2008/03/27/16/16/47eb49c8c163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2" y="6408843"/>
            <a:ext cx="425439" cy="3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en/d/d0/Korea_Advanced_Institute_of_Science_and_Technology_logo.png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74" y="6441746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en/c/c7/YonseiUniversityEmblem.png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161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en/6/6a/Seoul_national_university_emblem.png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91" y="6447011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upload.wikimedia.org/wikipedia/en/f/f8/Korea_University_Global_Emblem.png"/>
          <p:cNvPicPr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5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언어과학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704" y="6432220"/>
            <a:ext cx="774589" cy="31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28" y="6503828"/>
            <a:ext cx="716328" cy="244082"/>
          </a:xfrm>
          <a:prstGeom prst="rect">
            <a:avLst/>
          </a:prstGeom>
        </p:spPr>
      </p:pic>
      <p:pic>
        <p:nvPicPr>
          <p:cNvPr id="16" name="그림 12" descr="회사 CI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131" y="6474203"/>
            <a:ext cx="701172" cy="262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003" y="6467060"/>
            <a:ext cx="688363" cy="3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07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ea"/>
          <a:ea typeface="+mj-ea"/>
          <a:cs typeface="한컴바탕" panose="02030600000101010101" pitchFamily="18" charset="2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>
            <a:off x="0" y="274638"/>
            <a:ext cx="12192000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52737"/>
            <a:ext cx="109728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831637" y="6356351"/>
            <a:ext cx="60486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648395" y="6356351"/>
            <a:ext cx="1934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153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0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>
            <a:lumMod val="50000"/>
          </a:schemeClr>
        </a:buClr>
        <a:buFont typeface="Wingdings" panose="05000000000000000000" pitchFamily="2" charset="2"/>
        <a:buChar char="v"/>
        <a:defRPr sz="2600" b="1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tx2">
            <a:lumMod val="75000"/>
          </a:schemeClr>
        </a:buClr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3" descr="01_main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0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" y="4"/>
            <a:ext cx="8556273" cy="7143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74499" y="4"/>
            <a:ext cx="355372" cy="714375"/>
          </a:xfrm>
          <a:prstGeom prst="rect">
            <a:avLst/>
          </a:prstGeom>
          <a:solidFill>
            <a:srgbClr val="1F5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48095" y="4"/>
            <a:ext cx="164019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30338" y="4"/>
            <a:ext cx="902100" cy="714375"/>
          </a:xfrm>
          <a:prstGeom prst="rect">
            <a:avLst/>
          </a:prstGeom>
          <a:solidFill>
            <a:srgbClr val="BCB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529142" y="649482"/>
            <a:ext cx="2711541" cy="64896"/>
          </a:xfrm>
          <a:prstGeom prst="rect">
            <a:avLst/>
          </a:prstGeom>
          <a:solidFill>
            <a:srgbClr val="BCB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97" y="214281"/>
            <a:ext cx="1877743" cy="22285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12605" y="650197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" name="Picture 56" descr="#14-바닥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3214688"/>
            <a:ext cx="12192000" cy="364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446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0C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그림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" y="0"/>
            <a:ext cx="12189883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16417" y="44450"/>
            <a:ext cx="10972800" cy="579438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908050"/>
            <a:ext cx="11055349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10"/>
          <p:cNvSpPr>
            <a:spLocks noChangeArrowheads="1"/>
          </p:cNvSpPr>
          <p:nvPr/>
        </p:nvSpPr>
        <p:spPr bwMode="auto">
          <a:xfrm>
            <a:off x="5353051" y="6572250"/>
            <a:ext cx="1488016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  <a:cs typeface="맑은 고딕" charset="0"/>
              </a:rPr>
              <a:t>- </a:t>
            </a:r>
            <a:fld id="{8C4D63D7-0C48-3D48-8BA7-A551C90D93EE}" type="slidenum">
              <a:rPr lang="en-US" altLang="ko-KR" sz="1000" smtClean="0">
                <a:solidFill>
                  <a:srgbClr val="000000"/>
                </a:solidFill>
                <a:latin typeface="맑은 고딕" charset="0"/>
                <a:ea typeface="맑은 고딕" charset="0"/>
                <a:cs typeface="맑은 고딕" charset="0"/>
              </a:rPr>
              <a:pPr algn="ctr"/>
              <a:t>‹#›</a:t>
            </a:fld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  <a:cs typeface="맑은 고딕" charset="0"/>
              </a:rPr>
              <a:t> -</a:t>
            </a:r>
          </a:p>
        </p:txBody>
      </p:sp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14542" r="65129" b="78789"/>
          <a:stretch>
            <a:fillRect/>
          </a:stretch>
        </p:blipFill>
        <p:spPr bwMode="auto">
          <a:xfrm>
            <a:off x="10608733" y="6524626"/>
            <a:ext cx="16002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그림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27" t="19347" r="-12105" b="32160"/>
          <a:stretch/>
        </p:blipFill>
        <p:spPr>
          <a:xfrm>
            <a:off x="13549" y="6478786"/>
            <a:ext cx="1029545" cy="35889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29146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</p:sldLayoutIdLst>
  <p:hf hdr="0" ftr="0" dt="0"/>
  <p:txStyles>
    <p:titleStyle>
      <a:lvl1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+mj-lt"/>
          <a:ea typeface="+mj-ea"/>
          <a:cs typeface="HY헤드라인M" charset="0"/>
        </a:defRPr>
      </a:lvl1pPr>
      <a:lvl2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2pPr>
      <a:lvl3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3pPr>
      <a:lvl4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4pPr>
      <a:lvl5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5pPr>
      <a:lvl6pPr marL="4572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Blip>
          <a:blip r:embed="rId12"/>
        </a:buBlip>
        <a:defRPr kumimoji="1" sz="2400">
          <a:solidFill>
            <a:schemeClr val="tx1"/>
          </a:solidFill>
          <a:latin typeface="+mn-lt"/>
          <a:ea typeface="Arial"/>
          <a:cs typeface="Arial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Arial"/>
          <a:cs typeface="Arial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Arial"/>
          <a:cs typeface="Arial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Arial"/>
          <a:cs typeface="Arial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Arial"/>
          <a:cs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6"/>
          <p:cNvSpPr>
            <a:spLocks noChangeArrowheads="1"/>
          </p:cNvSpPr>
          <p:nvPr/>
        </p:nvSpPr>
        <p:spPr bwMode="black">
          <a:xfrm>
            <a:off x="4079775" y="6483426"/>
            <a:ext cx="3127229" cy="237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7355" tIns="33677" rIns="67355" bIns="33677">
            <a:spAutoFit/>
          </a:bodyPr>
          <a:lstStyle/>
          <a:p>
            <a:pPr defTabSz="6731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© 20</a:t>
            </a:r>
            <a:r>
              <a:rPr lang="en-US" altLang="ko-KR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14</a:t>
            </a:r>
            <a:r>
              <a:rPr lang="en-US" altLang="en-US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 Software</a:t>
            </a:r>
            <a:r>
              <a:rPr lang="en-US" altLang="ko-KR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 Research Center, Samsung</a:t>
            </a:r>
            <a:endParaRPr lang="en-US" altLang="en-US" sz="1100" b="1" dirty="0">
              <a:solidFill>
                <a:prstClr val="white">
                  <a:lumMod val="65000"/>
                </a:prstClr>
              </a:solidFill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1113063" y="6602071"/>
            <a:ext cx="1002740" cy="237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7355" tIns="33677" rIns="67355" bIns="33677">
            <a:spAutoFit/>
          </a:bodyPr>
          <a:lstStyle>
            <a:lvl1pPr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2E963571-07F4-403C-B728-654AA7503A0C}" type="slidenum">
              <a:rPr lang="ko-KR" altLang="en-US" sz="1100" b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altLang="ko-KR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99065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7" r:id="rId12"/>
  </p:sldLayoutIdLst>
  <p:transition>
    <p:fade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360" y="152400"/>
            <a:ext cx="11493925" cy="97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5440" y="1268760"/>
            <a:ext cx="1148080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 dirty="0"/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7328" y="6597352"/>
            <a:ext cx="5376597" cy="24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charset="0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8608" y="6597352"/>
            <a:ext cx="576064" cy="24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charset="0"/>
                <a:ea typeface="굴림" charset="-127"/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95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ransition>
    <p:fade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+mn-lt"/>
          <a:ea typeface="ＭＳ Ｐゴシック" pitchFamily="-110" charset="-128"/>
          <a:cs typeface="Euphemia UCA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9pPr>
    </p:titleStyle>
    <p:bodyStyle>
      <a:lvl1pPr marL="342900" indent="-3429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808000"/>
        </a:buClr>
        <a:buSzPct val="70000"/>
        <a:buFont typeface="Wingdings" charset="2"/>
        <a:buChar char="n"/>
        <a:defRPr sz="2800">
          <a:solidFill>
            <a:srgbClr val="008080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742950" indent="-28575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n"/>
        <a:defRPr sz="2400">
          <a:solidFill>
            <a:srgbClr val="4D4D4D"/>
          </a:solidFill>
          <a:latin typeface="+mn-lt"/>
          <a:ea typeface="ＭＳ Ｐゴシック" pitchFamily="-110" charset="-128"/>
        </a:defRPr>
      </a:lvl2pPr>
      <a:lvl3pPr marL="11430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99CC"/>
        </a:buClr>
        <a:buSzPct val="65000"/>
        <a:buFont typeface="Wingdings" charset="2"/>
        <a:buChar char="n"/>
        <a:defRPr sz="24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ambridgespark.com/50-free-machine-learning-datasets-image-datasets-241852b03b49" TargetMode="External"/><Relationship Id="rId2" Type="http://schemas.openxmlformats.org/officeDocument/2006/relationships/hyperlink" Target="https://deepestdocs.readthedocs.io/en/latest/003_image_processing/0031/" TargetMode="External"/><Relationship Id="rId1" Type="http://schemas.openxmlformats.org/officeDocument/2006/relationships/slideLayout" Target="../slideLayouts/slideLayout7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pytorch.org/tutorials/beginner/data_loading_tutorial.html" TargetMode="Externa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torchvision/transforms.html" TargetMode="External"/><Relationship Id="rId1" Type="http://schemas.openxmlformats.org/officeDocument/2006/relationships/slideLayout" Target="../slideLayouts/slideLayout7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pytorch.org/docs/stable/torchvision/models.html" TargetMode="External"/><Relationship Id="rId1" Type="http://schemas.openxmlformats.org/officeDocument/2006/relationships/slideLayout" Target="../slideLayouts/slideLayout7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intermediate/torchvision_tutorial.html" TargetMode="External"/><Relationship Id="rId2" Type="http://schemas.openxmlformats.org/officeDocument/2006/relationships/hyperlink" Target="https://tutorials.pytorch.kr/beginner/transfer_learning_tutorial.html" TargetMode="Externa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8.xml"/><Relationship Id="rId4" Type="http://schemas.openxmlformats.org/officeDocument/2006/relationships/hyperlink" Target="https://www.quora.com/What-is-the-difference-between-a-convolutional-neural-network-and-a-multilayer-perceptro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perspace.com/how-to-implement-a-yolo-object-detector-in-pytorch/" TargetMode="External"/><Relationship Id="rId2" Type="http://schemas.openxmlformats.org/officeDocument/2006/relationships/hyperlink" Target="https://github.com/eriklindernoren/PyTorch-YOLOv3" TargetMode="External"/><Relationship Id="rId1" Type="http://schemas.openxmlformats.org/officeDocument/2006/relationships/slideLayout" Target="../slideLayouts/slideLayout7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skim5892/AI_Expert_2022" TargetMode="External"/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github.com/vdumoulin/conv_arithmetic/blob/master/README.md" TargetMode="Externa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29.png"/><Relationship Id="rId5" Type="http://schemas.openxmlformats.org/officeDocument/2006/relationships/hyperlink" Target="https://www.slideshare.net/mohamedloey/convolutional-neural-network-models-deep-learning" TargetMode="External"/><Relationship Id="rId4" Type="http://schemas.openxmlformats.org/officeDocument/2006/relationships/hyperlink" Target="https://machinethink.net/blog/googles-mobile-net-architecture-on-iphon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tats.stackexchange.com/questions/387482/pooling-vs-stride-for-downsampling" TargetMode="Externa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skim5892/AI_Expert_2022" TargetMode="External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2012" y="702230"/>
            <a:ext cx="8640960" cy="2679351"/>
          </a:xfrm>
        </p:spPr>
        <p:txBody>
          <a:bodyPr>
            <a:noAutofit/>
          </a:bodyPr>
          <a:lstStyle/>
          <a:p>
            <a:pPr lvl="0">
              <a:lnSpc>
                <a:spcPct val="105000"/>
              </a:lnSpc>
              <a:spcBef>
                <a:spcPct val="20000"/>
              </a:spcBef>
            </a:pPr>
            <a:r>
              <a:rPr lang="en-US" altLang="ko-KR" dirty="0">
                <a:solidFill>
                  <a:srgbClr val="4576A3"/>
                </a:solidFill>
                <a:ea typeface="ＭＳ Ｐゴシック" pitchFamily="34" charset="-128"/>
              </a:rPr>
              <a:t>Lab 4: CNN &amp; Image Processing</a:t>
            </a:r>
            <a:br>
              <a:rPr lang="en-US" altLang="ko-KR" dirty="0">
                <a:solidFill>
                  <a:srgbClr val="4576A3"/>
                </a:solidFill>
                <a:ea typeface="ＭＳ Ｐゴシック" pitchFamily="34" charset="-128"/>
              </a:rPr>
            </a:br>
            <a:r>
              <a:rPr lang="en-US" altLang="ko-KR" sz="2400" dirty="0">
                <a:ea typeface="ＭＳ Ｐゴシック" pitchFamily="34" charset="-128"/>
              </a:rPr>
              <a:t>&lt;</a:t>
            </a:r>
            <a:r>
              <a:rPr lang="ko-KR" altLang="en-US" sz="2400" dirty="0">
                <a:ea typeface="ＭＳ Ｐゴシック" pitchFamily="34" charset="-128"/>
              </a:rPr>
              <a:t>삼성 </a:t>
            </a:r>
            <a:r>
              <a:rPr lang="en-US" altLang="ko-KR" sz="2400" dirty="0">
                <a:ea typeface="ＭＳ Ｐゴシック" pitchFamily="34" charset="-128"/>
              </a:rPr>
              <a:t>AI </a:t>
            </a:r>
            <a:r>
              <a:rPr lang="ko-KR" altLang="en-US" sz="2400" dirty="0">
                <a:ea typeface="ＭＳ Ｐゴシック" pitchFamily="34" charset="-128"/>
              </a:rPr>
              <a:t>전문가 교육과정</a:t>
            </a:r>
            <a:r>
              <a:rPr lang="en-US" altLang="ko-KR" sz="2400" dirty="0">
                <a:ea typeface="ＭＳ Ｐゴシック" pitchFamily="34" charset="-128"/>
              </a:rPr>
              <a:t>&gt;</a:t>
            </a:r>
            <a:r>
              <a:rPr lang="ko-KR" altLang="en-US" sz="2400" dirty="0">
                <a:ea typeface="ＭＳ Ｐゴシック" pitchFamily="34" charset="-128"/>
              </a:rPr>
              <a:t> 실습</a:t>
            </a:r>
            <a:br>
              <a:rPr lang="en-US" altLang="ko-KR" sz="2400" dirty="0">
                <a:ea typeface="ＭＳ Ｐゴシック" pitchFamily="34" charset="-128"/>
              </a:rPr>
            </a:br>
            <a:r>
              <a:rPr lang="ko-KR" altLang="en-US" sz="2400" dirty="0">
                <a:ea typeface="ＭＳ Ｐゴシック" pitchFamily="34" charset="-128"/>
              </a:rPr>
              <a:t>서울대학교 </a:t>
            </a:r>
            <a:r>
              <a:rPr lang="ko-KR" altLang="en-US" sz="2400" dirty="0" err="1">
                <a:ea typeface="ＭＳ Ｐゴシック" pitchFamily="34" charset="-128"/>
              </a:rPr>
              <a:t>바이오지능</a:t>
            </a:r>
            <a:r>
              <a:rPr lang="ko-KR" altLang="en-US" sz="2400" dirty="0">
                <a:ea typeface="ＭＳ Ｐゴシック" pitchFamily="34" charset="-128"/>
              </a:rPr>
              <a:t> 연구실 </a:t>
            </a:r>
            <a:r>
              <a:rPr lang="en-US" altLang="ko-KR" sz="2400" dirty="0">
                <a:ea typeface="ＭＳ Ｐゴシック" pitchFamily="34" charset="-128"/>
              </a:rPr>
              <a:t>(</a:t>
            </a:r>
            <a:r>
              <a:rPr lang="ko-KR" altLang="en-US" sz="2400" dirty="0">
                <a:ea typeface="ＭＳ Ｐゴシック" pitchFamily="34" charset="-128"/>
              </a:rPr>
              <a:t>장병탁 교수</a:t>
            </a:r>
            <a:r>
              <a:rPr lang="en-US" altLang="ko-KR" sz="2400" dirty="0">
                <a:ea typeface="ＭＳ Ｐゴシック" pitchFamily="34" charset="-128"/>
              </a:rPr>
              <a:t>)</a:t>
            </a:r>
            <a:br>
              <a:rPr lang="en-US" altLang="ko-KR" sz="2400" dirty="0">
                <a:ea typeface="ＭＳ Ｐゴシック" pitchFamily="34" charset="-128"/>
              </a:rPr>
            </a:br>
            <a:r>
              <a:rPr lang="ko-KR" altLang="en-US" sz="2400" dirty="0">
                <a:ea typeface="ＭＳ Ｐゴシック" pitchFamily="34" charset="-128"/>
              </a:rPr>
              <a:t>최원석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>
                <a:ea typeface="ＭＳ Ｐゴシック" pitchFamily="34" charset="-128"/>
              </a:rPr>
              <a:t>김윤성</a:t>
            </a:r>
            <a:br>
              <a:rPr lang="en-US" altLang="ko-KR" sz="2400" dirty="0">
                <a:ea typeface="ＭＳ Ｐゴシック" pitchFamily="34" charset="-128"/>
              </a:rPr>
            </a:br>
            <a:r>
              <a:rPr lang="en-US" altLang="ko-KR" sz="2400" dirty="0">
                <a:ea typeface="ＭＳ Ｐゴシック" pitchFamily="34" charset="-128"/>
              </a:rPr>
              <a:t>2022.06.09</a:t>
            </a:r>
            <a:endParaRPr lang="en-US" altLang="ko-KR" sz="3600" dirty="0">
              <a:ea typeface="ＭＳ Ｐゴシック" pitchFamily="34" charset="-128"/>
            </a:endParaRPr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895600" y="3645503"/>
            <a:ext cx="6400800" cy="2754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2300" dirty="0" err="1">
                <a:solidFill>
                  <a:schemeClr val="tx1"/>
                </a:solidFill>
              </a:rPr>
              <a:t>Biointelligence</a:t>
            </a:r>
            <a:r>
              <a:rPr lang="en-US" altLang="ko-KR" sz="2300" dirty="0">
                <a:solidFill>
                  <a:schemeClr val="tx1"/>
                </a:solidFill>
              </a:rPr>
              <a:t> Laboratory</a:t>
            </a:r>
          </a:p>
          <a:p>
            <a:pPr>
              <a:lnSpc>
                <a:spcPct val="110000"/>
              </a:lnSpc>
            </a:pPr>
            <a:r>
              <a:rPr lang="en-US" altLang="ko-KR" sz="2300">
                <a:solidFill>
                  <a:schemeClr val="tx1"/>
                </a:solidFill>
              </a:rPr>
              <a:t>Dept. </a:t>
            </a:r>
            <a:r>
              <a:rPr lang="en-US" altLang="ko-KR" sz="2300" dirty="0">
                <a:solidFill>
                  <a:schemeClr val="tx1"/>
                </a:solidFill>
              </a:rPr>
              <a:t>of Computer Science and Engineering</a:t>
            </a:r>
          </a:p>
          <a:p>
            <a:pPr>
              <a:lnSpc>
                <a:spcPct val="110000"/>
              </a:lnSpc>
            </a:pPr>
            <a:r>
              <a:rPr lang="en-US" altLang="ko-KR" sz="2300" dirty="0">
                <a:solidFill>
                  <a:schemeClr val="tx1"/>
                </a:solidFill>
              </a:rPr>
              <a:t>Seoul National University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90" y="5185274"/>
            <a:ext cx="899603" cy="925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838" y="5365632"/>
            <a:ext cx="940461" cy="7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249418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7CA3F-5EE3-4B73-ACC7-300A313F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FFD173-6DBA-4C5C-A1E7-5FAAB7C9F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/>
              <a:t>processing</a:t>
            </a:r>
            <a:endParaRPr lang="en-US" altLang="ko-KR" dirty="0"/>
          </a:p>
          <a:p>
            <a:pPr lvl="1"/>
            <a:r>
              <a:rPr lang="en-US" altLang="ko-KR" dirty="0" err="1"/>
              <a:t>Torchvision</a:t>
            </a:r>
            <a:r>
              <a:rPr lang="en-US" altLang="ko-KR" dirty="0"/>
              <a:t> datasets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Using custom datasets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Loading pretrained models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Object detection models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6364-C7D2-40E4-9541-6D1A298B8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940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3AD6D13-3B8F-465E-AFC0-7072FE44F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processing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958F93D-1093-4CD6-90F7-378069F68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F73CE5-4617-40E7-96B9-2AF5080756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47950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8B7EFB0-C308-4207-A3A0-1C52B311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Datasets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CF25D3-0283-49E9-8AB1-A35135BD4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Dataset class</a:t>
            </a:r>
          </a:p>
          <a:p>
            <a:pPr lvl="1"/>
            <a:r>
              <a:rPr lang="en-US" altLang="ko-KR" dirty="0"/>
              <a:t>data,</a:t>
            </a:r>
            <a:r>
              <a:rPr lang="ko-KR" altLang="en-US" dirty="0"/>
              <a:t> </a:t>
            </a:r>
            <a:r>
              <a:rPr lang="en-US" altLang="ko-KR" dirty="0"/>
              <a:t>label</a:t>
            </a:r>
            <a:r>
              <a:rPr lang="ko-KR" altLang="en-US" dirty="0"/>
              <a:t> </a:t>
            </a:r>
            <a:r>
              <a:rPr lang="en-US" altLang="ko-KR" dirty="0"/>
              <a:t>pair</a:t>
            </a:r>
            <a:r>
              <a:rPr lang="ko-KR" altLang="en-US" dirty="0"/>
              <a:t>로 구성</a:t>
            </a:r>
            <a:endParaRPr lang="en-US" altLang="ko-KR" dirty="0"/>
          </a:p>
          <a:p>
            <a:pPr lvl="1"/>
            <a:r>
              <a:rPr lang="en-US" altLang="ko-KR" dirty="0" err="1"/>
              <a:t>DataLoader</a:t>
            </a:r>
            <a:r>
              <a:rPr lang="ko-KR" altLang="en-US" dirty="0"/>
              <a:t>의 인자로 넣어</a:t>
            </a:r>
            <a:r>
              <a:rPr lang="en-US" altLang="ko-KR" dirty="0"/>
              <a:t>, iteration</a:t>
            </a:r>
            <a:r>
              <a:rPr lang="ko-KR" altLang="en-US" dirty="0"/>
              <a:t>마다 </a:t>
            </a:r>
            <a:r>
              <a:rPr lang="en-US" altLang="ko-KR" dirty="0"/>
              <a:t>dataset batch</a:t>
            </a:r>
            <a:r>
              <a:rPr lang="ko-KR" altLang="en-US" dirty="0"/>
              <a:t>를 반환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 err="1"/>
              <a:t>Torchvision</a:t>
            </a:r>
            <a:r>
              <a:rPr lang="en-US" altLang="ko-KR" dirty="0"/>
              <a:t> datasets</a:t>
            </a:r>
          </a:p>
          <a:p>
            <a:pPr lvl="1"/>
            <a:r>
              <a:rPr lang="ko-KR" altLang="en-US" dirty="0"/>
              <a:t>간략한 소개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Custom datasets</a:t>
            </a:r>
          </a:p>
          <a:p>
            <a:pPr lvl="1"/>
            <a:r>
              <a:rPr lang="ko-KR" altLang="en-US" dirty="0"/>
              <a:t>오픈 데이터셋</a:t>
            </a:r>
            <a:endParaRPr lang="en-US" altLang="ko-KR" dirty="0"/>
          </a:p>
          <a:p>
            <a:pPr lvl="1"/>
            <a:r>
              <a:rPr lang="ko-KR" altLang="en-US" dirty="0"/>
              <a:t>구성 방법</a:t>
            </a:r>
            <a:endParaRPr lang="en-US" altLang="ko-KR" dirty="0"/>
          </a:p>
          <a:p>
            <a:pPr lvl="1"/>
            <a:r>
              <a:rPr lang="ko-KR" altLang="en-US" dirty="0" err="1"/>
              <a:t>전처리</a:t>
            </a:r>
            <a:r>
              <a:rPr lang="ko-KR" altLang="en-US" dirty="0"/>
              <a:t> 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775C4F-F74C-4253-A7CE-2FB94099CB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FDFF47-4257-4193-9E04-2C0832BB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651" y="2696369"/>
            <a:ext cx="6993335" cy="94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749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nist 이미지 검색결과&quot;">
            <a:extLst>
              <a:ext uri="{FF2B5EF4-FFF2-40B4-BE49-F238E27FC236}">
                <a16:creationId xmlns:a16="http://schemas.microsoft.com/office/drawing/2014/main" id="{A1C65A5C-6CBD-4E91-B981-A85507AE1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447" y="1124744"/>
            <a:ext cx="2938726" cy="22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805C3AA-BBB8-4F36-B29F-36B7460D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Torchvision</a:t>
            </a:r>
            <a:r>
              <a:rPr lang="en-US" altLang="ko-KR" dirty="0"/>
              <a:t> datasets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310E3-E6E0-47BD-AD85-AA4D6D5F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계열</a:t>
            </a:r>
            <a:endParaRPr lang="en-US" altLang="ko-KR" dirty="0"/>
          </a:p>
          <a:p>
            <a:pPr lvl="1"/>
            <a:r>
              <a:rPr lang="en-US" altLang="ko-KR" dirty="0"/>
              <a:t>MNIST</a:t>
            </a:r>
          </a:p>
          <a:p>
            <a:pPr lvl="2"/>
            <a:r>
              <a:rPr lang="en-US" altLang="ko-KR" dirty="0"/>
              <a:t>Handwritten digits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Fashion-MNIST</a:t>
            </a:r>
          </a:p>
          <a:p>
            <a:pPr lvl="2"/>
            <a:r>
              <a:rPr lang="en-US" altLang="ko-KR" dirty="0"/>
              <a:t>Grayscale cloth images</a:t>
            </a:r>
          </a:p>
          <a:p>
            <a:pPr lvl="2"/>
            <a:r>
              <a:rPr lang="ko-KR" altLang="en-US" dirty="0"/>
              <a:t>난이도 높은 </a:t>
            </a:r>
            <a:r>
              <a:rPr lang="en-US" altLang="ko-KR" dirty="0"/>
              <a:t>MNIST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KMNIST</a:t>
            </a:r>
          </a:p>
          <a:p>
            <a:pPr lvl="2"/>
            <a:r>
              <a:rPr lang="ko-KR" altLang="en-US" dirty="0"/>
              <a:t>일본어 </a:t>
            </a:r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CC9198-EAD9-4192-8983-F710EB80C5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FB77C6-2669-42E9-889B-75FD131F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188" y="9525"/>
            <a:ext cx="1434458" cy="6838528"/>
          </a:xfrm>
          <a:prstGeom prst="rect">
            <a:avLst/>
          </a:prstGeom>
        </p:spPr>
      </p:pic>
      <p:pic>
        <p:nvPicPr>
          <p:cNvPr id="1028" name="Picture 4" descr="fashion mnist 이미지 검색결과&quot;">
            <a:extLst>
              <a:ext uri="{FF2B5EF4-FFF2-40B4-BE49-F238E27FC236}">
                <a16:creationId xmlns:a16="http://schemas.microsoft.com/office/drawing/2014/main" id="{F4177CD5-122D-4C3E-A09F-C879F37DB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48" y="1989363"/>
            <a:ext cx="2516535" cy="251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github.com/rois-codh/kmnist/raw/master/images/kmnist_examples.png">
            <a:extLst>
              <a:ext uri="{FF2B5EF4-FFF2-40B4-BE49-F238E27FC236}">
                <a16:creationId xmlns:a16="http://schemas.microsoft.com/office/drawing/2014/main" id="{57086ADB-5C94-4F28-9FCB-71DCA398D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307" y="4793930"/>
            <a:ext cx="5459676" cy="180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FFF691-332C-42B7-B3BE-68447C0F6D30}"/>
              </a:ext>
            </a:extLst>
          </p:cNvPr>
          <p:cNvSpPr/>
          <p:nvPr/>
        </p:nvSpPr>
        <p:spPr bwMode="auto">
          <a:xfrm>
            <a:off x="10394235" y="434305"/>
            <a:ext cx="1264365" cy="689645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93822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5C3AA-BBB8-4F36-B29F-36B7460D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Torchvision</a:t>
            </a:r>
            <a:r>
              <a:rPr lang="en-US" altLang="ko-KR" dirty="0"/>
              <a:t> datasets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310E3-E6E0-47BD-AD85-AA4D6D5F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계열</a:t>
            </a:r>
            <a:endParaRPr lang="en-US" altLang="ko-KR" dirty="0"/>
          </a:p>
          <a:p>
            <a:pPr lvl="1"/>
            <a:r>
              <a:rPr lang="en-US" altLang="ko-KR" dirty="0"/>
              <a:t>EMNIST</a:t>
            </a:r>
          </a:p>
          <a:p>
            <a:pPr lvl="2"/>
            <a:r>
              <a:rPr lang="en-US" altLang="ko-KR" dirty="0"/>
              <a:t>Letters + digit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QMNIST</a:t>
            </a:r>
          </a:p>
          <a:p>
            <a:pPr lvl="2"/>
            <a:r>
              <a:rPr lang="ko-KR" altLang="en-US" dirty="0"/>
              <a:t>데이터 수 확장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 err="1"/>
              <a:t>FakeData</a:t>
            </a:r>
            <a:endParaRPr lang="en-US" altLang="ko-KR" dirty="0"/>
          </a:p>
          <a:p>
            <a:pPr lvl="1"/>
            <a:r>
              <a:rPr lang="ko-KR" altLang="en-US" dirty="0"/>
              <a:t>랜덤 생성된 이미지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CC9198-EAD9-4192-8983-F710EB80C5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FB77C6-2669-42E9-889B-75FD131FC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188" y="9525"/>
            <a:ext cx="1434458" cy="6838528"/>
          </a:xfrm>
          <a:prstGeom prst="rect">
            <a:avLst/>
          </a:prstGeom>
        </p:spPr>
      </p:pic>
      <p:pic>
        <p:nvPicPr>
          <p:cNvPr id="2050" name="Picture 2" descr="looks ok a to z">
            <a:extLst>
              <a:ext uri="{FF2B5EF4-FFF2-40B4-BE49-F238E27FC236}">
                <a16:creationId xmlns:a16="http://schemas.microsoft.com/office/drawing/2014/main" id="{2F29A3CC-B4E9-49DC-990A-126B9F7C0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267619"/>
            <a:ext cx="1524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mnist 이미지 검색결과&quot;">
            <a:extLst>
              <a:ext uri="{FF2B5EF4-FFF2-40B4-BE49-F238E27FC236}">
                <a16:creationId xmlns:a16="http://schemas.microsoft.com/office/drawing/2014/main" id="{1AE0ECD0-ABA4-4A31-844A-4756C525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693" y="3375651"/>
            <a:ext cx="4456113" cy="267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F10AFC-2BF4-4FBB-B98F-7359C30C5088}"/>
              </a:ext>
            </a:extLst>
          </p:cNvPr>
          <p:cNvSpPr/>
          <p:nvPr/>
        </p:nvSpPr>
        <p:spPr bwMode="auto">
          <a:xfrm>
            <a:off x="10394235" y="1158205"/>
            <a:ext cx="1264365" cy="71822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91424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5C3AA-BBB8-4F36-B29F-36B7460D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Torchvision</a:t>
            </a:r>
            <a:r>
              <a:rPr lang="en-US" altLang="ko-KR" dirty="0"/>
              <a:t> datasets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310E3-E6E0-47BD-AD85-AA4D6D5F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r>
              <a:rPr lang="en-US" altLang="ko-KR" dirty="0"/>
              <a:t>Real</a:t>
            </a:r>
            <a:r>
              <a:rPr lang="ko-KR" altLang="en-US" dirty="0"/>
              <a:t> </a:t>
            </a:r>
            <a:r>
              <a:rPr lang="en-US" altLang="ko-KR" dirty="0"/>
              <a:t>images</a:t>
            </a:r>
          </a:p>
          <a:p>
            <a:pPr lvl="1"/>
            <a:r>
              <a:rPr lang="en-US" altLang="ko-KR" dirty="0" err="1"/>
              <a:t>CocoDetection</a:t>
            </a:r>
            <a:endParaRPr lang="en-US" altLang="ko-KR" dirty="0"/>
          </a:p>
          <a:p>
            <a:pPr lvl="2"/>
            <a:r>
              <a:rPr lang="en-US" altLang="ko-KR" dirty="0"/>
              <a:t>Segmented images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CocoCaption</a:t>
            </a:r>
            <a:endParaRPr lang="en-US" altLang="ko-KR" dirty="0"/>
          </a:p>
          <a:p>
            <a:pPr lvl="2"/>
            <a:r>
              <a:rPr lang="en-US" altLang="ko-KR" dirty="0"/>
              <a:t>Classification </a:t>
            </a:r>
            <a:r>
              <a:rPr lang="ko-KR" altLang="en-US" dirty="0"/>
              <a:t>대신 </a:t>
            </a:r>
            <a:r>
              <a:rPr lang="en-US" altLang="ko-KR" dirty="0"/>
              <a:t>caption(</a:t>
            </a:r>
            <a:r>
              <a:rPr lang="ko-KR" altLang="en-US" dirty="0"/>
              <a:t>설명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LSUN</a:t>
            </a:r>
          </a:p>
          <a:p>
            <a:pPr lvl="2"/>
            <a:r>
              <a:rPr lang="ko-KR" altLang="en-US" dirty="0"/>
              <a:t>약 </a:t>
            </a:r>
            <a:r>
              <a:rPr lang="en-US" altLang="ko-KR" dirty="0"/>
              <a:t>100</a:t>
            </a:r>
            <a:r>
              <a:rPr lang="ko-KR" altLang="en-US" dirty="0"/>
              <a:t>만개의 </a:t>
            </a:r>
            <a:r>
              <a:rPr lang="en-US" altLang="ko-KR" dirty="0"/>
              <a:t>scene</a:t>
            </a:r>
          </a:p>
          <a:p>
            <a:pPr lvl="2"/>
            <a:r>
              <a:rPr lang="en-US" altLang="ko-KR" dirty="0"/>
              <a:t>10 scene, 20 object categories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CC9198-EAD9-4192-8983-F710EB80C5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FB77C6-2669-42E9-889B-75FD131FC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188" y="9525"/>
            <a:ext cx="1434458" cy="68385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388B99-B2CD-40BA-A73A-26BA7887EDA2}"/>
              </a:ext>
            </a:extLst>
          </p:cNvPr>
          <p:cNvSpPr/>
          <p:nvPr/>
        </p:nvSpPr>
        <p:spPr bwMode="auto">
          <a:xfrm>
            <a:off x="10394235" y="1882104"/>
            <a:ext cx="1264365" cy="973075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F8B086-9F9F-4AEB-8091-633534027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424" y="1552894"/>
            <a:ext cx="5548399" cy="11582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BD12F4-AD95-4E6D-BE64-A4C633B3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908" y="2939706"/>
            <a:ext cx="3746915" cy="16986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6B00C9-629A-4B23-A59E-366A4B0CA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91" y="4740821"/>
            <a:ext cx="2976563" cy="18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4197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5C3AA-BBB8-4F36-B29F-36B7460D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Torchvision</a:t>
            </a:r>
            <a:r>
              <a:rPr lang="en-US" altLang="ko-KR" dirty="0"/>
              <a:t> datasets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310E3-E6E0-47BD-AD85-AA4D6D5F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r>
              <a:rPr lang="en-US" altLang="ko-KR" dirty="0"/>
              <a:t>Real</a:t>
            </a:r>
            <a:r>
              <a:rPr lang="ko-KR" altLang="en-US" dirty="0"/>
              <a:t> </a:t>
            </a:r>
            <a:r>
              <a:rPr lang="en-US" altLang="ko-KR" dirty="0"/>
              <a:t>images</a:t>
            </a:r>
          </a:p>
          <a:p>
            <a:pPr lvl="1"/>
            <a:r>
              <a:rPr lang="en-US" altLang="ko-KR" dirty="0"/>
              <a:t>ImageNet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만개 이상의</a:t>
            </a:r>
            <a:r>
              <a:rPr lang="en-US" altLang="ko-KR" dirty="0"/>
              <a:t> class, 1400</a:t>
            </a:r>
            <a:r>
              <a:rPr lang="ko-KR" altLang="en-US" dirty="0"/>
              <a:t>만장의 </a:t>
            </a:r>
            <a:r>
              <a:rPr lang="en-US" altLang="ko-KR" dirty="0"/>
              <a:t>image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CIFAR10, CIFAR100</a:t>
            </a:r>
          </a:p>
          <a:p>
            <a:pPr lvl="2"/>
            <a:r>
              <a:rPr lang="ko-KR" altLang="en-US" dirty="0"/>
              <a:t>클래스가 각각 </a:t>
            </a:r>
            <a:r>
              <a:rPr lang="en-US" altLang="ko-KR" dirty="0"/>
              <a:t>10, 100</a:t>
            </a:r>
            <a:r>
              <a:rPr lang="ko-KR" altLang="en-US" dirty="0"/>
              <a:t>개</a:t>
            </a:r>
            <a:endParaRPr lang="en-US" altLang="ko-KR" dirty="0"/>
          </a:p>
          <a:p>
            <a:pPr lvl="2"/>
            <a:r>
              <a:rPr lang="ko-KR" altLang="en-US" dirty="0"/>
              <a:t>총 </a:t>
            </a:r>
            <a:r>
              <a:rPr lang="en-US" altLang="ko-KR" dirty="0"/>
              <a:t>6</a:t>
            </a:r>
            <a:r>
              <a:rPr lang="ko-KR" altLang="en-US" dirty="0"/>
              <a:t>만장의 가벼운 데이터셋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STL10</a:t>
            </a:r>
          </a:p>
          <a:p>
            <a:pPr lvl="2"/>
            <a:r>
              <a:rPr lang="ko-KR" altLang="en-US" dirty="0"/>
              <a:t>작은 </a:t>
            </a:r>
            <a:r>
              <a:rPr lang="en-US" altLang="ko-KR" dirty="0"/>
              <a:t>labeled dataset</a:t>
            </a:r>
            <a:r>
              <a:rPr lang="ko-KR" altLang="en-US" dirty="0"/>
              <a:t>과 </a:t>
            </a:r>
            <a:r>
              <a:rPr lang="en-US" altLang="ko-KR" dirty="0"/>
              <a:t>10</a:t>
            </a:r>
            <a:r>
              <a:rPr lang="ko-KR" altLang="en-US" dirty="0"/>
              <a:t>만개의 </a:t>
            </a:r>
            <a:r>
              <a:rPr lang="en-US" altLang="ko-KR" dirty="0"/>
              <a:t>unlabeled image</a:t>
            </a:r>
          </a:p>
          <a:p>
            <a:pPr lvl="2"/>
            <a:r>
              <a:rPr lang="en-US" altLang="ko-KR" dirty="0"/>
              <a:t>Semi-supervised learning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CC9198-EAD9-4192-8983-F710EB80C5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FB77C6-2669-42E9-889B-75FD131FC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188" y="9525"/>
            <a:ext cx="1434458" cy="68385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388B99-B2CD-40BA-A73A-26BA7887EDA2}"/>
              </a:ext>
            </a:extLst>
          </p:cNvPr>
          <p:cNvSpPr/>
          <p:nvPr/>
        </p:nvSpPr>
        <p:spPr bwMode="auto">
          <a:xfrm>
            <a:off x="10394235" y="3391239"/>
            <a:ext cx="1264365" cy="742611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8C9EEE-CB0A-4503-BB22-F126082B4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853" y="2798479"/>
            <a:ext cx="3019109" cy="229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949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E382A0-70D7-4A40-BDB5-7A8DA074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057" y="1267619"/>
            <a:ext cx="2083492" cy="20915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805C3AA-BBB8-4F36-B29F-36B7460D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Torchvision</a:t>
            </a:r>
            <a:r>
              <a:rPr lang="en-US" altLang="ko-KR" dirty="0"/>
              <a:t> datasets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310E3-E6E0-47BD-AD85-AA4D6D5F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r>
              <a:rPr lang="en-US" altLang="ko-KR" dirty="0"/>
              <a:t>Real</a:t>
            </a:r>
            <a:r>
              <a:rPr lang="ko-KR" altLang="en-US" dirty="0"/>
              <a:t> </a:t>
            </a:r>
            <a:r>
              <a:rPr lang="en-US" altLang="ko-KR" dirty="0"/>
              <a:t>images</a:t>
            </a:r>
          </a:p>
          <a:p>
            <a:pPr lvl="1"/>
            <a:r>
              <a:rPr lang="en-US" altLang="ko-KR" dirty="0"/>
              <a:t>SVHN</a:t>
            </a:r>
          </a:p>
          <a:p>
            <a:pPr lvl="2"/>
            <a:r>
              <a:rPr lang="ko-KR" altLang="en-US" dirty="0"/>
              <a:t>길거리의 </a:t>
            </a:r>
            <a:r>
              <a:rPr lang="en-US" altLang="ko-KR" dirty="0"/>
              <a:t>house number </a:t>
            </a:r>
            <a:r>
              <a:rPr lang="ko-KR" altLang="en-US" dirty="0"/>
              <a:t>데이터</a:t>
            </a:r>
            <a:endParaRPr lang="en-US" altLang="ko-KR" dirty="0"/>
          </a:p>
          <a:p>
            <a:pPr lvl="2"/>
            <a:r>
              <a:rPr lang="en-US" altLang="ko-KR" dirty="0"/>
              <a:t>Cropped, uncropped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PhotoTour</a:t>
            </a:r>
            <a:endParaRPr lang="en-US" altLang="ko-KR" dirty="0"/>
          </a:p>
          <a:p>
            <a:pPr lvl="2"/>
            <a:r>
              <a:rPr lang="ko-KR" altLang="en-US" dirty="0"/>
              <a:t>여러 방향으로 찍은 데이터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SBU</a:t>
            </a:r>
          </a:p>
          <a:p>
            <a:pPr lvl="2"/>
            <a:r>
              <a:rPr lang="en-US" altLang="ko-KR" dirty="0"/>
              <a:t>Image captioning dataset</a:t>
            </a: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CC9198-EAD9-4192-8983-F710EB80C5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FB77C6-2669-42E9-889B-75FD131F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188" y="9525"/>
            <a:ext cx="1434458" cy="68385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388B99-B2CD-40BA-A73A-26BA7887EDA2}"/>
              </a:ext>
            </a:extLst>
          </p:cNvPr>
          <p:cNvSpPr/>
          <p:nvPr/>
        </p:nvSpPr>
        <p:spPr bwMode="auto">
          <a:xfrm>
            <a:off x="10394235" y="4143714"/>
            <a:ext cx="1264365" cy="742611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06F76E-CF86-4CC4-83A7-038CE9A33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022" y="1398406"/>
            <a:ext cx="2447924" cy="14902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D09E19-389B-4EA0-92CD-C25D39224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461" y="3628242"/>
            <a:ext cx="2210596" cy="188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5864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5C3AA-BBB8-4F36-B29F-36B7460D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Torchvision</a:t>
            </a:r>
            <a:r>
              <a:rPr lang="en-US" altLang="ko-KR" dirty="0"/>
              <a:t> datasets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310E3-E6E0-47BD-AD85-AA4D6D5F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r>
              <a:rPr lang="en-US" altLang="ko-KR" dirty="0"/>
              <a:t>Real</a:t>
            </a:r>
            <a:r>
              <a:rPr lang="ko-KR" altLang="en-US" dirty="0"/>
              <a:t> </a:t>
            </a:r>
            <a:r>
              <a:rPr lang="en-US" altLang="ko-KR" dirty="0"/>
              <a:t>images</a:t>
            </a:r>
          </a:p>
          <a:p>
            <a:pPr lvl="1"/>
            <a:r>
              <a:rPr lang="en-US" altLang="ko-KR" dirty="0"/>
              <a:t>Flickr8k, Flickr30k</a:t>
            </a:r>
          </a:p>
          <a:p>
            <a:pPr lvl="2"/>
            <a:r>
              <a:rPr lang="ko-KR" altLang="en-US" dirty="0"/>
              <a:t> </a:t>
            </a:r>
            <a:r>
              <a:rPr lang="en-US" altLang="ko-KR" dirty="0"/>
              <a:t>Flickr </a:t>
            </a:r>
            <a:r>
              <a:rPr lang="ko-KR" altLang="en-US" dirty="0"/>
              <a:t>에서 모은 </a:t>
            </a:r>
            <a:r>
              <a:rPr lang="en-US" altLang="ko-KR" dirty="0"/>
              <a:t>8,000</a:t>
            </a:r>
            <a:r>
              <a:rPr lang="ko-KR" altLang="en-US" dirty="0"/>
              <a:t>장의 이미지에 캡션이 포함됨</a:t>
            </a:r>
            <a:endParaRPr lang="en-US" altLang="ko-KR" dirty="0"/>
          </a:p>
          <a:p>
            <a:pPr lvl="2"/>
            <a:r>
              <a:rPr lang="ko-KR" altLang="en-US" dirty="0"/>
              <a:t>각 캡션마다 점수가 포함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 err="1"/>
              <a:t>VOCDetection</a:t>
            </a:r>
            <a:r>
              <a:rPr lang="en-US" altLang="ko-KR" dirty="0"/>
              <a:t>, </a:t>
            </a:r>
            <a:r>
              <a:rPr lang="en-US" altLang="ko-KR" dirty="0" err="1"/>
              <a:t>VOCSegmentation</a:t>
            </a:r>
            <a:endParaRPr lang="en-US" altLang="ko-KR" dirty="0"/>
          </a:p>
          <a:p>
            <a:pPr lvl="2"/>
            <a:r>
              <a:rPr lang="en-US" altLang="ko-KR" dirty="0"/>
              <a:t>PASCAL VOC challenge</a:t>
            </a:r>
            <a:r>
              <a:rPr lang="ko-KR" altLang="en-US" dirty="0"/>
              <a:t>의 </a:t>
            </a:r>
            <a:r>
              <a:rPr lang="en-US" altLang="ko-KR" dirty="0"/>
              <a:t>detection, segmentation </a:t>
            </a:r>
            <a:r>
              <a:rPr lang="ko-KR" altLang="en-US" dirty="0"/>
              <a:t>데이터셋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CC9198-EAD9-4192-8983-F710EB80C5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FB77C6-2669-42E9-889B-75FD131FC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188" y="9525"/>
            <a:ext cx="1434458" cy="68385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388B99-B2CD-40BA-A73A-26BA7887EDA2}"/>
              </a:ext>
            </a:extLst>
          </p:cNvPr>
          <p:cNvSpPr/>
          <p:nvPr/>
        </p:nvSpPr>
        <p:spPr bwMode="auto">
          <a:xfrm>
            <a:off x="10394235" y="4856155"/>
            <a:ext cx="1264365" cy="515946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146" name="Picture 2" descr="Pascal VOC 이미지 검색결과&quot;">
            <a:extLst>
              <a:ext uri="{FF2B5EF4-FFF2-40B4-BE49-F238E27FC236}">
                <a16:creationId xmlns:a16="http://schemas.microsoft.com/office/drawing/2014/main" id="{4F03215C-53FF-4461-8CF6-410A9A797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661" y="4460928"/>
            <a:ext cx="5895975" cy="213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56957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5C3AA-BBB8-4F36-B29F-36B7460D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Torchvision</a:t>
            </a:r>
            <a:r>
              <a:rPr lang="en-US" altLang="ko-KR" dirty="0"/>
              <a:t> datasets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310E3-E6E0-47BD-AD85-AA4D6D5F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43684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Real</a:t>
            </a:r>
            <a:r>
              <a:rPr lang="ko-KR" altLang="en-US" dirty="0"/>
              <a:t> </a:t>
            </a:r>
            <a:r>
              <a:rPr lang="en-US" altLang="ko-KR" dirty="0"/>
              <a:t>images</a:t>
            </a:r>
          </a:p>
          <a:p>
            <a:pPr lvl="1"/>
            <a:r>
              <a:rPr lang="en-US" altLang="ko-KR" dirty="0"/>
              <a:t>Cityscapes</a:t>
            </a:r>
          </a:p>
          <a:p>
            <a:pPr lvl="2"/>
            <a:r>
              <a:rPr lang="ko-KR" altLang="en-US" dirty="0"/>
              <a:t>거리 사진의 </a:t>
            </a:r>
            <a:r>
              <a:rPr lang="en-US" altLang="ko-KR" dirty="0"/>
              <a:t>segmented image</a:t>
            </a:r>
          </a:p>
          <a:p>
            <a:pPr lvl="1"/>
            <a:r>
              <a:rPr lang="en-US" altLang="ko-KR" dirty="0"/>
              <a:t>SBD</a:t>
            </a:r>
          </a:p>
          <a:p>
            <a:pPr lvl="2"/>
            <a:r>
              <a:rPr lang="en-US" altLang="ko-KR" dirty="0"/>
              <a:t>Semantic Boundary Dataset</a:t>
            </a:r>
          </a:p>
          <a:p>
            <a:pPr lvl="2"/>
            <a:endParaRPr lang="en-US" altLang="ko-KR" dirty="0"/>
          </a:p>
          <a:p>
            <a:r>
              <a:rPr lang="en-US" altLang="ko-KR" dirty="0"/>
              <a:t>Video, motion dataset</a:t>
            </a:r>
          </a:p>
          <a:p>
            <a:pPr lvl="1"/>
            <a:r>
              <a:rPr lang="en-US" altLang="ko-KR" dirty="0"/>
              <a:t>Kinetics-400</a:t>
            </a:r>
          </a:p>
          <a:p>
            <a:pPr lvl="2"/>
            <a:r>
              <a:rPr lang="en-US" altLang="ko-KR" dirty="0"/>
              <a:t>action recognition video dataset</a:t>
            </a:r>
          </a:p>
          <a:p>
            <a:pPr lvl="1"/>
            <a:r>
              <a:rPr lang="en-US" altLang="ko-KR" dirty="0"/>
              <a:t>HMDB51</a:t>
            </a:r>
          </a:p>
          <a:p>
            <a:pPr lvl="2"/>
            <a:r>
              <a:rPr lang="en-US" altLang="ko-KR" dirty="0"/>
              <a:t>Human Motion dataset</a:t>
            </a:r>
          </a:p>
          <a:p>
            <a:pPr lvl="1"/>
            <a:r>
              <a:rPr lang="en-US" altLang="ko-KR" dirty="0"/>
              <a:t>UCF101</a:t>
            </a:r>
          </a:p>
          <a:p>
            <a:pPr lvl="2"/>
            <a:r>
              <a:rPr lang="en-US" altLang="ko-KR" dirty="0"/>
              <a:t>action recognition video dataset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CC9198-EAD9-4192-8983-F710EB80C5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FB77C6-2669-42E9-889B-75FD131FC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188" y="9525"/>
            <a:ext cx="1434458" cy="68385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388B99-B2CD-40BA-A73A-26BA7887EDA2}"/>
              </a:ext>
            </a:extLst>
          </p:cNvPr>
          <p:cNvSpPr/>
          <p:nvPr/>
        </p:nvSpPr>
        <p:spPr bwMode="auto">
          <a:xfrm>
            <a:off x="10394235" y="5347010"/>
            <a:ext cx="1264365" cy="1491518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7564BB-851E-4928-A626-157A651C8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124" y="2915444"/>
            <a:ext cx="1907375" cy="1881187"/>
          </a:xfrm>
          <a:prstGeom prst="rect">
            <a:avLst/>
          </a:prstGeom>
        </p:spPr>
      </p:pic>
      <p:pic>
        <p:nvPicPr>
          <p:cNvPr id="7172" name="Picture 4" descr="cityscape dataset 이미지 검색결과&quot;">
            <a:extLst>
              <a:ext uri="{FF2B5EF4-FFF2-40B4-BE49-F238E27FC236}">
                <a16:creationId xmlns:a16="http://schemas.microsoft.com/office/drawing/2014/main" id="{6189DF21-9966-46A0-B5F7-DAB26BA8E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1267619"/>
            <a:ext cx="3028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7290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3AD6D13-3B8F-465E-AFC0-7072FE44F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implementation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958F93D-1093-4CD6-90F7-378069F68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F73CE5-4617-40E7-96B9-2AF5080756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55672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78C14-65D0-4575-B76F-EF87E009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Custom datasets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886C08-A678-411C-9F21-6017BF05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이미지를 가지고 직접 데이터셋을 생성</a:t>
            </a:r>
            <a:endParaRPr lang="en-US" altLang="ko-KR" dirty="0"/>
          </a:p>
          <a:p>
            <a:pPr lvl="1"/>
            <a:r>
              <a:rPr lang="en-US" altLang="ko-KR" dirty="0"/>
              <a:t>Open dataset</a:t>
            </a:r>
            <a:r>
              <a:rPr lang="ko-KR" altLang="en-US" dirty="0"/>
              <a:t>을 다운받아서 생성</a:t>
            </a:r>
            <a:r>
              <a:rPr lang="en-US" altLang="ko-KR" dirty="0"/>
              <a:t>, </a:t>
            </a:r>
            <a:r>
              <a:rPr lang="ko-KR" altLang="en-US" dirty="0"/>
              <a:t>혹은</a:t>
            </a:r>
            <a:endParaRPr lang="en-US" altLang="ko-KR" dirty="0"/>
          </a:p>
          <a:p>
            <a:pPr lvl="1"/>
            <a:r>
              <a:rPr lang="ko-KR" altLang="en-US" dirty="0"/>
              <a:t>직접 데이터를 모아서 생성 </a:t>
            </a:r>
            <a:r>
              <a:rPr lang="en-US" altLang="ko-KR" dirty="0"/>
              <a:t>(</a:t>
            </a:r>
            <a:r>
              <a:rPr lang="ko-KR" altLang="en-US" dirty="0"/>
              <a:t>사내 수집 데이터 등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Open datasets</a:t>
            </a:r>
          </a:p>
          <a:p>
            <a:pPr lvl="1"/>
            <a:r>
              <a:rPr lang="ko-KR" altLang="en-US" dirty="0"/>
              <a:t>풀고자 하는 </a:t>
            </a:r>
            <a:r>
              <a:rPr lang="en-US" altLang="ko-KR" dirty="0"/>
              <a:t>task</a:t>
            </a:r>
            <a:r>
              <a:rPr lang="ko-KR" altLang="en-US" dirty="0"/>
              <a:t>에 맞춰서 검색</a:t>
            </a:r>
            <a:endParaRPr lang="en-US" altLang="ko-KR" dirty="0"/>
          </a:p>
          <a:p>
            <a:pPr lvl="2"/>
            <a:r>
              <a:rPr lang="ko-KR" altLang="en-US" dirty="0"/>
              <a:t>비슷한 논문을 검색해보면 어떤 데이터셋을 사용했는지 잘 나와있음</a:t>
            </a:r>
            <a:endParaRPr lang="en-US" altLang="ko-KR" dirty="0"/>
          </a:p>
          <a:p>
            <a:pPr lvl="1"/>
            <a:r>
              <a:rPr lang="ko-KR" altLang="en-US" dirty="0"/>
              <a:t>참고할 만한 링크</a:t>
            </a:r>
            <a:endParaRPr lang="en-US" altLang="ko-KR" dirty="0"/>
          </a:p>
          <a:p>
            <a:pPr lvl="2"/>
            <a:r>
              <a:rPr lang="en-US" altLang="ko-KR" sz="2000" dirty="0">
                <a:hlinkClick r:id="rId2"/>
              </a:rPr>
              <a:t>https://deepestdocs.readthedocs.io/en/latest/003_image_processing/0031/</a:t>
            </a:r>
            <a:endParaRPr lang="en-US" altLang="ko-KR" sz="2000" dirty="0"/>
          </a:p>
          <a:p>
            <a:pPr lvl="2"/>
            <a:r>
              <a:rPr lang="en-US" altLang="ko-KR" sz="2000" dirty="0">
                <a:hlinkClick r:id="rId3"/>
              </a:rPr>
              <a:t>https://blog.cambridgespark.com/50-free-machine-learning-datasets-image-datasets-241852b03b49</a:t>
            </a:r>
            <a:endParaRPr lang="en-US" altLang="ko-KR" sz="2000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06E2B1-7B5D-4988-A7C2-297ADF9828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69056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BA313-2FD0-44CC-8BF4-22BB7EC4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datasets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B6273-D725-4B4A-ACF9-167D9821D1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Picture 2" descr="norb dataset 이미지 검색결과&quot;">
            <a:extLst>
              <a:ext uri="{FF2B5EF4-FFF2-40B4-BE49-F238E27FC236}">
                <a16:creationId xmlns:a16="http://schemas.microsoft.com/office/drawing/2014/main" id="{7B3B4704-73D7-4153-9281-29772A7C1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233489"/>
            <a:ext cx="2095500" cy="167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A8F8A5-FE1A-4E59-8FE5-2938C82D7816}"/>
              </a:ext>
            </a:extLst>
          </p:cNvPr>
          <p:cNvSpPr txBox="1"/>
          <p:nvPr/>
        </p:nvSpPr>
        <p:spPr>
          <a:xfrm>
            <a:off x="1157287" y="2947105"/>
            <a:ext cx="14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NORB</a:t>
            </a:r>
            <a:endParaRPr lang="ko-KR" altLang="en-US" dirty="0"/>
          </a:p>
        </p:txBody>
      </p:sp>
      <p:pic>
        <p:nvPicPr>
          <p:cNvPr id="9218" name="Picture 2" descr="3d chair dataset 이미지 검색결과&quot;">
            <a:extLst>
              <a:ext uri="{FF2B5EF4-FFF2-40B4-BE49-F238E27FC236}">
                <a16:creationId xmlns:a16="http://schemas.microsoft.com/office/drawing/2014/main" id="{9A4D3B08-47D4-44B7-ACD3-F2E4A9E25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1233489"/>
            <a:ext cx="3362325" cy="168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21ED7D-23A2-4D9C-9F17-70B30BFFC1DC}"/>
              </a:ext>
            </a:extLst>
          </p:cNvPr>
          <p:cNvSpPr txBox="1"/>
          <p:nvPr/>
        </p:nvSpPr>
        <p:spPr>
          <a:xfrm>
            <a:off x="4695825" y="2947105"/>
            <a:ext cx="14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3D chairs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C0D39A-032C-4179-AF46-7362CDCFC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018" y="1233489"/>
            <a:ext cx="2910240" cy="3976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94953A-A92C-4597-89FE-08925FE06A77}"/>
              </a:ext>
            </a:extLst>
          </p:cNvPr>
          <p:cNvSpPr txBox="1"/>
          <p:nvPr/>
        </p:nvSpPr>
        <p:spPr>
          <a:xfrm>
            <a:off x="8672513" y="5210175"/>
            <a:ext cx="14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CelebA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105364-79DF-4245-B82C-C5A41B678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575" y="3501427"/>
            <a:ext cx="4613584" cy="21311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68689B-2266-4119-8C47-FCB5087EE053}"/>
              </a:ext>
            </a:extLst>
          </p:cNvPr>
          <p:cNvSpPr txBox="1"/>
          <p:nvPr/>
        </p:nvSpPr>
        <p:spPr>
          <a:xfrm>
            <a:off x="2760739" y="5670142"/>
            <a:ext cx="1679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DeepFashion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62897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E3814-455D-46A1-9015-E77CD618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Writing custom datasets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9DD853-EEDD-44C2-B39F-426AA67D5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9208135" cy="5328592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torchvision.datasets.ImageFolder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class label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이름으로 갖는</a:t>
            </a:r>
            <a:r>
              <a:rPr lang="en-US" altLang="ko-KR" dirty="0"/>
              <a:t> folder </a:t>
            </a:r>
            <a:r>
              <a:rPr lang="ko-KR" altLang="en-US" dirty="0"/>
              <a:t>내부에 데이터가 존재</a:t>
            </a:r>
            <a:endParaRPr lang="en-US" altLang="ko-KR" dirty="0"/>
          </a:p>
          <a:p>
            <a:pPr lvl="1"/>
            <a:r>
              <a:rPr lang="en-US" altLang="ko-KR" dirty="0"/>
              <a:t>Root directory</a:t>
            </a:r>
            <a:r>
              <a:rPr lang="ko-KR" altLang="en-US" dirty="0"/>
              <a:t>를 지정해주는 것 만으로 자동으로 </a:t>
            </a:r>
            <a:r>
              <a:rPr lang="en-US" altLang="ko-KR" dirty="0"/>
              <a:t>label</a:t>
            </a:r>
            <a:r>
              <a:rPr lang="ko-KR" altLang="en-US" dirty="0"/>
              <a:t>이 포함된 </a:t>
            </a:r>
            <a:r>
              <a:rPr lang="en-US" altLang="ko-KR" dirty="0"/>
              <a:t>dataset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Inheriting</a:t>
            </a:r>
            <a:r>
              <a:rPr lang="ko-KR" altLang="en-US" dirty="0"/>
              <a:t> </a:t>
            </a:r>
            <a:r>
              <a:rPr lang="en-US" altLang="ko-KR" dirty="0" err="1"/>
              <a:t>torch.utils.data.Dataset</a:t>
            </a:r>
            <a:endParaRPr lang="en-US" altLang="ko-KR" dirty="0"/>
          </a:p>
          <a:p>
            <a:pPr lvl="1"/>
            <a:r>
              <a:rPr lang="ko-KR" altLang="en-US" dirty="0"/>
              <a:t>복잡한 </a:t>
            </a:r>
            <a:r>
              <a:rPr lang="en-US" altLang="ko-KR" dirty="0"/>
              <a:t>label</a:t>
            </a:r>
            <a:r>
              <a:rPr lang="ko-KR" altLang="en-US" dirty="0"/>
              <a:t>을 가지거나</a:t>
            </a:r>
            <a:r>
              <a:rPr lang="en-US" altLang="ko-KR" dirty="0"/>
              <a:t>, </a:t>
            </a:r>
            <a:r>
              <a:rPr lang="ko-KR" altLang="en-US" dirty="0"/>
              <a:t>기타 </a:t>
            </a:r>
            <a:r>
              <a:rPr lang="en-US" altLang="ko-KR" dirty="0"/>
              <a:t>customize</a:t>
            </a:r>
            <a:r>
              <a:rPr lang="ko-KR" altLang="en-US" dirty="0"/>
              <a:t>가 필요한 경우</a:t>
            </a:r>
            <a:endParaRPr lang="en-US" altLang="ko-KR" dirty="0"/>
          </a:p>
          <a:p>
            <a:pPr lvl="1"/>
            <a:r>
              <a:rPr lang="en-US" altLang="ko-KR" dirty="0"/>
              <a:t>.csv </a:t>
            </a:r>
            <a:r>
              <a:rPr lang="ko-KR" altLang="en-US" dirty="0"/>
              <a:t>파일에 복잡한 </a:t>
            </a:r>
            <a:r>
              <a:rPr lang="en-US" altLang="ko-KR" dirty="0"/>
              <a:t>label </a:t>
            </a:r>
            <a:r>
              <a:rPr lang="ko-KR" altLang="en-US" dirty="0"/>
              <a:t>정보를 저장</a:t>
            </a:r>
            <a:endParaRPr lang="en-US" altLang="ko-KR" dirty="0"/>
          </a:p>
          <a:p>
            <a:pPr lvl="1"/>
            <a:r>
              <a:rPr lang="en-US" altLang="ko-KR" i="1" dirty="0">
                <a:solidFill>
                  <a:srgbClr val="1900FF"/>
                </a:solidFill>
              </a:rPr>
              <a:t>__</a:t>
            </a:r>
            <a:r>
              <a:rPr lang="en-US" altLang="ko-KR" i="1" dirty="0" err="1">
                <a:solidFill>
                  <a:srgbClr val="1900FF"/>
                </a:solidFill>
              </a:rPr>
              <a:t>getitem</a:t>
            </a:r>
            <a:r>
              <a:rPr lang="en-US" altLang="ko-KR" i="1" dirty="0">
                <a:solidFill>
                  <a:srgbClr val="1900FF"/>
                </a:solidFill>
              </a:rPr>
              <a:t>__ </a:t>
            </a:r>
            <a:r>
              <a:rPr lang="en-US" altLang="ko-KR" dirty="0"/>
              <a:t>method </a:t>
            </a:r>
            <a:r>
              <a:rPr lang="ko-KR" altLang="en-US" dirty="0"/>
              <a:t>내부에 이미지와</a:t>
            </a:r>
            <a:r>
              <a:rPr lang="en-US" altLang="ko-KR" dirty="0"/>
              <a:t>, csv </a:t>
            </a:r>
            <a:r>
              <a:rPr lang="ko-KR" altLang="en-US" dirty="0"/>
              <a:t>파일을 읽어 해당 </a:t>
            </a:r>
            <a:r>
              <a:rPr lang="en-US" altLang="ko-KR" dirty="0"/>
              <a:t>label</a:t>
            </a:r>
            <a:r>
              <a:rPr lang="ko-KR" altLang="en-US" dirty="0"/>
              <a:t>을 추출하는 과정 필요</a:t>
            </a:r>
            <a:endParaRPr lang="en-US" altLang="ko-KR" dirty="0"/>
          </a:p>
          <a:p>
            <a:pPr lvl="1"/>
            <a:r>
              <a:rPr lang="en-US" altLang="ko-KR" sz="2000" dirty="0">
                <a:hlinkClick r:id="rId2"/>
              </a:rPr>
              <a:t>https://pytorch.org/tutorials/beginner/data_loading_tutorial.html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7EB025-7776-4EF9-8929-FF21623847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3F9F6C-F05D-42C8-A450-92CE99B51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954" y="1585870"/>
            <a:ext cx="1947863" cy="1684009"/>
          </a:xfrm>
          <a:prstGeom prst="rect">
            <a:avLst/>
          </a:prstGeom>
        </p:spPr>
      </p:pic>
      <p:pic>
        <p:nvPicPr>
          <p:cNvPr id="10243" name="Picture 3" descr="../_images/sphx_glr_data_loading_tutorial_001.png">
            <a:extLst>
              <a:ext uri="{FF2B5EF4-FFF2-40B4-BE49-F238E27FC236}">
                <a16:creationId xmlns:a16="http://schemas.microsoft.com/office/drawing/2014/main" id="{059982EA-9F8F-4749-8AFA-049F4D94A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t="8522" r="17577" b="5833"/>
          <a:stretch/>
        </p:blipFill>
        <p:spPr bwMode="auto">
          <a:xfrm>
            <a:off x="9471011" y="3933056"/>
            <a:ext cx="2385629" cy="234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56703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BE7F3-77F7-4A12-ACA4-F9BA7F4C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6D852-F5AD-48B5-B122-524D395E7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torchvision.transforms</a:t>
            </a:r>
            <a:endParaRPr lang="en-US" altLang="ko-KR" dirty="0"/>
          </a:p>
          <a:p>
            <a:pPr lvl="1"/>
            <a:r>
              <a:rPr lang="ko-KR" altLang="en-US" dirty="0"/>
              <a:t>이미지 전처리를 위한 기본 함수들</a:t>
            </a:r>
            <a:endParaRPr lang="en-US" altLang="ko-KR" dirty="0"/>
          </a:p>
          <a:p>
            <a:pPr lvl="2"/>
            <a:r>
              <a:rPr lang="ko-KR" altLang="en-US" dirty="0"/>
              <a:t>이미지 크기 조정</a:t>
            </a:r>
            <a:endParaRPr lang="en-US" altLang="ko-KR" dirty="0"/>
          </a:p>
          <a:p>
            <a:pPr lvl="2"/>
            <a:r>
              <a:rPr lang="en-US" altLang="ko-KR" dirty="0"/>
              <a:t>Bounding box</a:t>
            </a:r>
            <a:r>
              <a:rPr lang="ko-KR" altLang="en-US" dirty="0"/>
              <a:t>를 기준으로 </a:t>
            </a:r>
            <a:r>
              <a:rPr lang="en-US" altLang="ko-KR" dirty="0"/>
              <a:t>cropping</a:t>
            </a:r>
          </a:p>
          <a:p>
            <a:pPr lvl="2"/>
            <a:r>
              <a:rPr lang="en-US" altLang="ko-KR" dirty="0"/>
              <a:t>Data augmentation : random cropping,</a:t>
            </a:r>
            <a:r>
              <a:rPr lang="ko-KR" altLang="en-US" dirty="0"/>
              <a:t> </a:t>
            </a:r>
            <a:r>
              <a:rPr lang="en-US" altLang="ko-KR" dirty="0"/>
              <a:t>color</a:t>
            </a:r>
            <a:r>
              <a:rPr lang="ko-KR" altLang="en-US" dirty="0"/>
              <a:t> </a:t>
            </a:r>
            <a:r>
              <a:rPr lang="en-US" altLang="ko-KR" dirty="0"/>
              <a:t>jittering, grayscale, …</a:t>
            </a:r>
          </a:p>
          <a:p>
            <a:pPr lvl="2"/>
            <a:r>
              <a:rPr lang="ko-KR" altLang="en-US" dirty="0"/>
              <a:t>이미지 회전 및 뒤집기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https://pytorch.org/docs/stable/torchvision/transforms.html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Compose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기본 함수들을 모아서</a:t>
            </a:r>
            <a:r>
              <a:rPr lang="en-US" altLang="ko-KR" dirty="0"/>
              <a:t>, </a:t>
            </a:r>
            <a:r>
              <a:rPr lang="ko-KR" altLang="en-US" dirty="0"/>
              <a:t>하나의 함수인 것처럼 합쳐주는 함수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FDB2E6-80F8-4383-9049-18D79C0A91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60351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BE7F3-77F7-4A12-ACA4-F9BA7F4C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6D852-F5AD-48B5-B122-524D395E7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torchvision.transforms</a:t>
            </a:r>
            <a:endParaRPr lang="en-US" altLang="ko-KR" dirty="0"/>
          </a:p>
          <a:p>
            <a:pPr lvl="1"/>
            <a:r>
              <a:rPr lang="en-US" altLang="ko-KR" dirty="0"/>
              <a:t>Ex)     dataset                      input format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FDB2E6-80F8-4383-9049-18D79C0A91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5C23C4-83F8-4217-97FD-AF4C8E2E4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29" b="74910"/>
          <a:stretch/>
        </p:blipFill>
        <p:spPr>
          <a:xfrm>
            <a:off x="1847849" y="2240757"/>
            <a:ext cx="1419225" cy="185207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6F38A9C-DB19-4E27-AAF6-356FB6581531}"/>
              </a:ext>
            </a:extLst>
          </p:cNvPr>
          <p:cNvSpPr/>
          <p:nvPr/>
        </p:nvSpPr>
        <p:spPr bwMode="auto">
          <a:xfrm>
            <a:off x="3667125" y="2830066"/>
            <a:ext cx="771525" cy="714375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EB4CE-8055-47F4-949F-2C4EF083C6C7}"/>
              </a:ext>
            </a:extLst>
          </p:cNvPr>
          <p:cNvSpPr txBox="1"/>
          <p:nvPr/>
        </p:nvSpPr>
        <p:spPr>
          <a:xfrm>
            <a:off x="4872646" y="2658964"/>
            <a:ext cx="24193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흑백 이미지</a:t>
            </a:r>
            <a:endParaRPr lang="en-US" altLang="ko-KR" sz="2000" dirty="0"/>
          </a:p>
          <a:p>
            <a:r>
              <a:rPr lang="en-US" altLang="ko-KR" sz="2000" dirty="0"/>
              <a:t>64 x 64</a:t>
            </a:r>
          </a:p>
          <a:p>
            <a:r>
              <a:rPr lang="en-US" altLang="ko-KR" sz="2000" dirty="0"/>
              <a:t>-1 ~ 1 tensor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9F1394-5A16-401C-B913-DC32BC331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613" y="4352631"/>
            <a:ext cx="6796065" cy="211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954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8370A-F6B9-44EA-B37C-DA38DDD0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Pretrained image classifier models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3B9D8A-496B-4D96-8F0E-D8B321733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torchvision.models</a:t>
            </a:r>
            <a:endParaRPr lang="en-US" altLang="ko-KR" dirty="0"/>
          </a:p>
          <a:p>
            <a:pPr lvl="1"/>
            <a:r>
              <a:rPr lang="en-US" altLang="ko-KR" sz="2000" dirty="0">
                <a:hlinkClick r:id="rId2"/>
              </a:rPr>
              <a:t>https://pytorch.org/docs/stable/torchvision/models.html</a:t>
            </a:r>
            <a:endParaRPr lang="en-US" altLang="ko-KR" sz="2000" dirty="0"/>
          </a:p>
          <a:p>
            <a:pPr lvl="1"/>
            <a:r>
              <a:rPr lang="ko-KR" altLang="en-US" dirty="0"/>
              <a:t>유명한 </a:t>
            </a:r>
            <a:r>
              <a:rPr lang="en-US" altLang="ko-KR" dirty="0"/>
              <a:t>image classifier</a:t>
            </a:r>
            <a:r>
              <a:rPr lang="ko-KR" altLang="en-US" dirty="0"/>
              <a:t>를 미리 구현한 모델을 </a:t>
            </a:r>
            <a:r>
              <a:rPr lang="en-US" altLang="ko-KR" dirty="0"/>
              <a:t>import</a:t>
            </a:r>
            <a:r>
              <a:rPr lang="ko-KR" altLang="en-US" dirty="0"/>
              <a:t> 할 수 있게끔 지원</a:t>
            </a:r>
            <a:endParaRPr lang="en-US" altLang="ko-KR" dirty="0"/>
          </a:p>
          <a:p>
            <a:pPr lvl="2"/>
            <a:r>
              <a:rPr lang="en-US" altLang="ko-KR" dirty="0"/>
              <a:t>ImageNet </a:t>
            </a:r>
            <a:r>
              <a:rPr lang="ko-KR" altLang="en-US" dirty="0"/>
              <a:t>데이터셋에 대해서 </a:t>
            </a:r>
            <a:r>
              <a:rPr lang="en-US" altLang="ko-KR" dirty="0"/>
              <a:t>pretrained</a:t>
            </a:r>
            <a:r>
              <a:rPr lang="ko-KR" altLang="en-US" dirty="0"/>
              <a:t>된 모델 로드</a:t>
            </a:r>
            <a:endParaRPr lang="en-US" altLang="ko-KR" dirty="0"/>
          </a:p>
          <a:p>
            <a:pPr lvl="2"/>
            <a:r>
              <a:rPr lang="ko-KR" altLang="en-US" dirty="0"/>
              <a:t>로드 후 다른 데이터에 대해 학습 가능 </a:t>
            </a:r>
            <a:r>
              <a:rPr lang="en-US" altLang="ko-KR"/>
              <a:t>(fine-tuning)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다른 데이터셋에서 동작하는 모델을 만들고 싶을 경우</a:t>
            </a:r>
            <a:endParaRPr lang="en-US" altLang="ko-KR" dirty="0"/>
          </a:p>
          <a:p>
            <a:pPr lvl="2"/>
            <a:r>
              <a:rPr lang="en-US" altLang="ko-KR" dirty="0"/>
              <a:t>transfer learning (</a:t>
            </a:r>
            <a:r>
              <a:rPr lang="ko-KR" altLang="en-US" dirty="0"/>
              <a:t>전이학습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5B8451-EE8F-4126-99ED-5A8A61333F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9BB1A9-07AA-4A6A-9071-DAE796622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00"/>
          <a:stretch/>
        </p:blipFill>
        <p:spPr>
          <a:xfrm>
            <a:off x="10315575" y="3158084"/>
            <a:ext cx="1657350" cy="20539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7D9D7C-F437-451C-84D7-F3D95D5C0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500"/>
          <a:stretch/>
        </p:blipFill>
        <p:spPr>
          <a:xfrm>
            <a:off x="8658225" y="3181647"/>
            <a:ext cx="1657350" cy="20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8793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FAE87-F9F5-4FDE-BBBD-96582144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28D04-7338-4C89-9A21-9111B3BDC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3255615"/>
          </a:xfrm>
        </p:spPr>
        <p:txBody>
          <a:bodyPr>
            <a:normAutofit/>
          </a:bodyPr>
          <a:lstStyle/>
          <a:p>
            <a:r>
              <a:rPr lang="en-US" altLang="ko-KR" dirty="0"/>
              <a:t>2 cases</a:t>
            </a:r>
          </a:p>
          <a:p>
            <a:pPr lvl="1"/>
            <a:r>
              <a:rPr lang="en-US" altLang="ko-KR" dirty="0"/>
              <a:t>Pre-trained</a:t>
            </a:r>
            <a:r>
              <a:rPr lang="ko-KR" altLang="en-US" dirty="0"/>
              <a:t>된 모델을 </a:t>
            </a:r>
            <a:r>
              <a:rPr lang="en-US" altLang="ko-KR" dirty="0"/>
              <a:t>feature extractor</a:t>
            </a:r>
            <a:r>
              <a:rPr lang="ko-KR" altLang="en-US" dirty="0"/>
              <a:t>로 두는 경우</a:t>
            </a:r>
            <a:endParaRPr lang="en-US" altLang="ko-KR" dirty="0"/>
          </a:p>
          <a:p>
            <a:pPr lvl="2"/>
            <a:r>
              <a:rPr lang="ko-KR" altLang="en-US" dirty="0"/>
              <a:t>마지막 </a:t>
            </a:r>
            <a:r>
              <a:rPr lang="en-US" altLang="ko-KR" dirty="0"/>
              <a:t>layer</a:t>
            </a:r>
            <a:r>
              <a:rPr lang="ko-KR" altLang="en-US" dirty="0"/>
              <a:t>를 제외한 </a:t>
            </a:r>
            <a:r>
              <a:rPr lang="en-US" altLang="ko-KR" dirty="0"/>
              <a:t>weight</a:t>
            </a:r>
            <a:r>
              <a:rPr lang="ko-KR" altLang="en-US" dirty="0"/>
              <a:t>를 </a:t>
            </a:r>
            <a:r>
              <a:rPr lang="en-US" altLang="ko-KR" dirty="0"/>
              <a:t>freeze</a:t>
            </a:r>
            <a:r>
              <a:rPr lang="ko-KR" altLang="en-US" dirty="0"/>
              <a:t>시킨 채</a:t>
            </a:r>
            <a:r>
              <a:rPr lang="en-US" altLang="ko-KR" dirty="0"/>
              <a:t>, </a:t>
            </a:r>
            <a:r>
              <a:rPr lang="ko-KR" altLang="en-US" dirty="0"/>
              <a:t>마지막 레이어만 주어진 데이터셋에 맞게 학습</a:t>
            </a:r>
            <a:endParaRPr lang="en-US" altLang="ko-KR" dirty="0"/>
          </a:p>
          <a:p>
            <a:pPr lvl="1"/>
            <a:r>
              <a:rPr lang="en-US" altLang="ko-KR" dirty="0"/>
              <a:t>Fine-tuning</a:t>
            </a:r>
          </a:p>
          <a:p>
            <a:pPr lvl="2"/>
            <a:r>
              <a:rPr lang="ko-KR" altLang="en-US" dirty="0"/>
              <a:t>마지막 </a:t>
            </a:r>
            <a:r>
              <a:rPr lang="en-US" altLang="ko-KR" dirty="0"/>
              <a:t>layer</a:t>
            </a:r>
            <a:r>
              <a:rPr lang="ko-KR" altLang="en-US" dirty="0"/>
              <a:t>뿐만이 아닌</a:t>
            </a:r>
            <a:r>
              <a:rPr lang="en-US" altLang="ko-KR" dirty="0"/>
              <a:t>, </a:t>
            </a:r>
            <a:r>
              <a:rPr lang="ko-KR" altLang="en-US" dirty="0"/>
              <a:t>하위 </a:t>
            </a:r>
            <a:r>
              <a:rPr lang="en-US" altLang="ko-KR" dirty="0"/>
              <a:t>layer</a:t>
            </a:r>
            <a:r>
              <a:rPr lang="ko-KR" altLang="en-US" dirty="0"/>
              <a:t>들도 조금씩 학습시키는 경우</a:t>
            </a:r>
            <a:endParaRPr lang="en-US" altLang="ko-KR" dirty="0"/>
          </a:p>
          <a:p>
            <a:pPr lvl="2"/>
            <a:r>
              <a:rPr lang="ko-KR" altLang="en-US" dirty="0"/>
              <a:t>모델의 초기화를 </a:t>
            </a:r>
            <a:r>
              <a:rPr lang="en-US" altLang="ko-KR" dirty="0"/>
              <a:t>pre-trained </a:t>
            </a:r>
            <a:r>
              <a:rPr lang="ko-KR" altLang="en-US" dirty="0"/>
              <a:t>모델의 </a:t>
            </a:r>
            <a:r>
              <a:rPr lang="en-US" altLang="ko-KR" dirty="0"/>
              <a:t>weight</a:t>
            </a:r>
            <a:r>
              <a:rPr lang="ko-KR" altLang="en-US" dirty="0"/>
              <a:t>로 두어 학습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E4A389-AFC2-4BB7-9E60-85BBF0C80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7" name="Picture 2" descr="fine tuning machine learning 이미지 검색결과&quot;">
            <a:extLst>
              <a:ext uri="{FF2B5EF4-FFF2-40B4-BE49-F238E27FC236}">
                <a16:creationId xmlns:a16="http://schemas.microsoft.com/office/drawing/2014/main" id="{0676918C-B904-46AA-B4CD-1C5D8BD01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4" b="16779"/>
          <a:stretch/>
        </p:blipFill>
        <p:spPr bwMode="auto">
          <a:xfrm>
            <a:off x="3738446" y="4622862"/>
            <a:ext cx="4687751" cy="209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84969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E48C1-B728-4B63-A891-D50AB4E1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BB3F9-DCEC-4591-B2C8-428B2832C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r>
              <a:rPr lang="en-US" altLang="ko-KR" dirty="0"/>
              <a:t>Tutorials</a:t>
            </a:r>
          </a:p>
          <a:p>
            <a:pPr lvl="1"/>
            <a:r>
              <a:rPr lang="en-US" altLang="ko-KR" sz="2000" dirty="0">
                <a:hlinkClick r:id="rId2"/>
              </a:rPr>
              <a:t>https://tutorials.pytorch.kr/beginner/transfer_learning_tutorial.html</a:t>
            </a:r>
            <a:endParaRPr lang="en-US" altLang="ko-KR" sz="2000" dirty="0"/>
          </a:p>
          <a:p>
            <a:pPr lvl="1"/>
            <a:r>
              <a:rPr lang="en-US" altLang="ko-KR" sz="2000" dirty="0">
                <a:hlinkClick r:id="rId3"/>
              </a:rPr>
              <a:t>https://pytorch.org/tutorials/intermediate/torchvision_tutorial.html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ko-KR" altLang="en-US" dirty="0"/>
              <a:t>일부 </a:t>
            </a:r>
            <a:r>
              <a:rPr lang="en-US" altLang="ko-KR" dirty="0"/>
              <a:t>parameter</a:t>
            </a:r>
            <a:r>
              <a:rPr lang="ko-KR" altLang="en-US" dirty="0"/>
              <a:t>를 </a:t>
            </a:r>
            <a:r>
              <a:rPr lang="en-US" altLang="ko-KR" dirty="0"/>
              <a:t>freeze</a:t>
            </a:r>
            <a:r>
              <a:rPr lang="ko-KR" altLang="en-US" dirty="0"/>
              <a:t>시키는 방법</a:t>
            </a:r>
            <a:endParaRPr lang="en-US" altLang="ko-KR" dirty="0"/>
          </a:p>
          <a:p>
            <a:pPr lvl="1"/>
            <a:r>
              <a:rPr lang="ko-KR" altLang="en-US" dirty="0"/>
              <a:t>학습 대상으로 지정하지 않는 방법</a:t>
            </a:r>
            <a:endParaRPr lang="en-US" altLang="ko-KR" dirty="0"/>
          </a:p>
          <a:p>
            <a:pPr lvl="2"/>
            <a:r>
              <a:rPr lang="en-US" altLang="ko-KR" dirty="0"/>
              <a:t>Optimizer </a:t>
            </a:r>
            <a:r>
              <a:rPr lang="ko-KR" altLang="en-US" dirty="0"/>
              <a:t>초기화 시 </a:t>
            </a:r>
            <a:r>
              <a:rPr lang="en-US" altLang="ko-KR" dirty="0"/>
              <a:t>parameter</a:t>
            </a:r>
            <a:r>
              <a:rPr lang="ko-KR" altLang="en-US" dirty="0"/>
              <a:t>에 </a:t>
            </a:r>
            <a:r>
              <a:rPr lang="en-US" altLang="ko-KR" dirty="0"/>
              <a:t>pre-trained model</a:t>
            </a:r>
            <a:r>
              <a:rPr lang="ko-KR" altLang="en-US" dirty="0"/>
              <a:t>을 넣지 않는다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Gradient</a:t>
            </a:r>
            <a:r>
              <a:rPr lang="ko-KR" altLang="en-US" dirty="0"/>
              <a:t>를 차단하는 방법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rgbClr val="1900FF"/>
                </a:solidFill>
              </a:rPr>
              <a:t>.detach() </a:t>
            </a:r>
            <a:r>
              <a:rPr lang="ko-KR" altLang="en-US" dirty="0"/>
              <a:t>함수 활용</a:t>
            </a:r>
            <a:endParaRPr lang="en-US" altLang="ko-KR" dirty="0"/>
          </a:p>
          <a:p>
            <a:pPr lvl="2"/>
            <a:r>
              <a:rPr lang="en-US" altLang="ko-KR" dirty="0" err="1"/>
              <a:t>param</a:t>
            </a:r>
            <a:r>
              <a:rPr lang="en-US" altLang="ko-KR" dirty="0" err="1">
                <a:solidFill>
                  <a:srgbClr val="1900FF"/>
                </a:solidFill>
              </a:rPr>
              <a:t>.requires_grad</a:t>
            </a:r>
            <a:r>
              <a:rPr lang="ko-KR" altLang="en-US" dirty="0"/>
              <a:t>를 </a:t>
            </a:r>
            <a:r>
              <a:rPr lang="en-US" altLang="ko-KR" dirty="0"/>
              <a:t>False</a:t>
            </a:r>
            <a:r>
              <a:rPr lang="ko-KR" altLang="en-US" dirty="0"/>
              <a:t>로 지정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5F8846-91F3-4F7A-BEF3-660C4E76AB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Picture 2" descr="https://i.stack.imgur.com/Stmud.png">
            <a:extLst>
              <a:ext uri="{FF2B5EF4-FFF2-40B4-BE49-F238E27FC236}">
                <a16:creationId xmlns:a16="http://schemas.microsoft.com/office/drawing/2014/main" id="{64709D5F-E354-4A1C-B778-9834AD793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09"/>
          <a:stretch/>
        </p:blipFill>
        <p:spPr bwMode="auto">
          <a:xfrm>
            <a:off x="7556529" y="5695949"/>
            <a:ext cx="1321759" cy="9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.stack.imgur.com/Stmud.png">
            <a:extLst>
              <a:ext uri="{FF2B5EF4-FFF2-40B4-BE49-F238E27FC236}">
                <a16:creationId xmlns:a16="http://schemas.microsoft.com/office/drawing/2014/main" id="{E122FAB4-368B-4E34-B6A3-B16DC1E69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99"/>
          <a:stretch/>
        </p:blipFill>
        <p:spPr bwMode="auto">
          <a:xfrm>
            <a:off x="8418454" y="4544845"/>
            <a:ext cx="1321759" cy="145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AF9BB1-2D6C-4DE7-8563-78FCCC00E98B}"/>
              </a:ext>
            </a:extLst>
          </p:cNvPr>
          <p:cNvCxnSpPr/>
          <p:nvPr/>
        </p:nvCxnSpPr>
        <p:spPr>
          <a:xfrm>
            <a:off x="8300621" y="5868140"/>
            <a:ext cx="4527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785D46F-19AB-4CC5-A5DA-87F9E3B35D18}"/>
              </a:ext>
            </a:extLst>
          </p:cNvPr>
          <p:cNvSpPr txBox="1"/>
          <p:nvPr/>
        </p:nvSpPr>
        <p:spPr>
          <a:xfrm>
            <a:off x="8418454" y="6059791"/>
            <a:ext cx="118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b.detach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60043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0B6CC-1B88-48DC-9156-A06F02B6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E5371E-9911-4AD3-9A44-5C4A9248D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r>
              <a:rPr lang="en-US" altLang="ko-KR" dirty="0"/>
              <a:t>Image classification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일반적으로</a:t>
            </a:r>
            <a:r>
              <a:rPr lang="en-US" altLang="ko-KR" dirty="0"/>
              <a:t>) </a:t>
            </a:r>
            <a:r>
              <a:rPr lang="ko-KR" altLang="en-US" dirty="0"/>
              <a:t>하나의 오브젝트를 분류</a:t>
            </a:r>
            <a:endParaRPr lang="en-US" altLang="ko-KR" dirty="0"/>
          </a:p>
          <a:p>
            <a:pPr lvl="1"/>
            <a:r>
              <a:rPr lang="ko-KR" altLang="en-US" dirty="0"/>
              <a:t>대부분의 이미지는 </a:t>
            </a:r>
            <a:r>
              <a:rPr lang="ko-KR" altLang="en-US" dirty="0">
                <a:solidFill>
                  <a:srgbClr val="FF0000"/>
                </a:solidFill>
              </a:rPr>
              <a:t>다수의 오브젝트 존재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Object detection, segmentation</a:t>
            </a:r>
          </a:p>
          <a:p>
            <a:pPr lvl="1"/>
            <a:r>
              <a:rPr lang="ko-KR" altLang="en-US" dirty="0"/>
              <a:t>한 화면에서 다수의 </a:t>
            </a:r>
            <a:r>
              <a:rPr lang="en-US" altLang="ko-KR" dirty="0"/>
              <a:t>object</a:t>
            </a:r>
            <a:r>
              <a:rPr lang="ko-KR" altLang="en-US" dirty="0"/>
              <a:t>를 감지하고 물체의 영역까지 추정</a:t>
            </a:r>
            <a:endParaRPr lang="en-US" altLang="ko-KR" dirty="0"/>
          </a:p>
          <a:p>
            <a:pPr lvl="2"/>
            <a:r>
              <a:rPr lang="en-US" altLang="ko-KR" dirty="0"/>
              <a:t>Object detection – </a:t>
            </a:r>
            <a:r>
              <a:rPr lang="ko-KR" altLang="en-US" dirty="0"/>
              <a:t>물체의 </a:t>
            </a:r>
            <a:r>
              <a:rPr lang="en-US" altLang="ko-KR" dirty="0"/>
              <a:t>bounding box </a:t>
            </a:r>
            <a:r>
              <a:rPr lang="ko-KR" altLang="en-US" dirty="0"/>
              <a:t>위치를 추정</a:t>
            </a:r>
            <a:endParaRPr lang="en-US" altLang="ko-KR" dirty="0"/>
          </a:p>
          <a:p>
            <a:pPr lvl="3"/>
            <a:r>
              <a:rPr lang="en-US" altLang="ko-KR" dirty="0"/>
              <a:t>Top-left, bottom-right </a:t>
            </a:r>
            <a:r>
              <a:rPr lang="ko-KR" altLang="en-US" dirty="0"/>
              <a:t>좌표 </a:t>
            </a:r>
            <a:r>
              <a:rPr lang="en-US" altLang="ko-KR" dirty="0"/>
              <a:t>2</a:t>
            </a:r>
            <a:r>
              <a:rPr lang="ko-KR" altLang="en-US" dirty="0"/>
              <a:t>가지만 추정하면 됨</a:t>
            </a:r>
            <a:endParaRPr lang="en-US" altLang="ko-KR" dirty="0"/>
          </a:p>
          <a:p>
            <a:pPr lvl="2"/>
            <a:r>
              <a:rPr lang="en-US" altLang="ko-KR" dirty="0"/>
              <a:t>Instance</a:t>
            </a:r>
            <a:r>
              <a:rPr lang="ko-KR" altLang="en-US" dirty="0"/>
              <a:t> </a:t>
            </a:r>
            <a:r>
              <a:rPr lang="en-US" altLang="ko-KR" dirty="0"/>
              <a:t>segmentation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물체의 정확한 경계를 추정</a:t>
            </a:r>
            <a:endParaRPr lang="en-US" altLang="ko-KR" dirty="0"/>
          </a:p>
          <a:p>
            <a:pPr lvl="3"/>
            <a:r>
              <a:rPr lang="ko-KR" altLang="en-US" dirty="0"/>
              <a:t>픽셀</a:t>
            </a:r>
            <a:r>
              <a:rPr lang="en-US" altLang="ko-KR" dirty="0"/>
              <a:t> </a:t>
            </a:r>
            <a:r>
              <a:rPr lang="ko-KR" altLang="en-US" dirty="0"/>
              <a:t>단위로 어떤 물체에 포함되어 있는지를 결정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631B14-ECC6-4414-B26B-D6E8656C0D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1026" name="Picture 2" descr="https://k.kakaocdn.net/dn/bv7d1Q/btqufcdcRRK/6D21FiAhjEKGKSqbTx1aE1/img.png">
            <a:extLst>
              <a:ext uri="{FF2B5EF4-FFF2-40B4-BE49-F238E27FC236}">
                <a16:creationId xmlns:a16="http://schemas.microsoft.com/office/drawing/2014/main" id="{3C44E027-809B-4D6D-B9A4-37F2A632D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869" y="1417962"/>
            <a:ext cx="4835371" cy="203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0061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62D23-0129-432A-B6DB-288B29AB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20748-3A58-46EE-8810-75A856C0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4012708"/>
            <a:ext cx="11480800" cy="2296612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가지 계열</a:t>
            </a:r>
            <a:endParaRPr lang="en-US" altLang="ko-KR" dirty="0"/>
          </a:p>
          <a:p>
            <a:pPr lvl="1"/>
            <a:r>
              <a:rPr lang="en-US" altLang="ko-KR" dirty="0"/>
              <a:t>2-stage detector: localization, classification </a:t>
            </a:r>
            <a:r>
              <a:rPr lang="ko-KR" altLang="en-US" dirty="0"/>
              <a:t>문제를 순차적으로 해결</a:t>
            </a:r>
            <a:endParaRPr lang="en-US" altLang="ko-KR" dirty="0"/>
          </a:p>
          <a:p>
            <a:pPr lvl="2"/>
            <a:r>
              <a:rPr lang="en-US" altLang="ko-KR" dirty="0"/>
              <a:t>RCNN </a:t>
            </a:r>
            <a:r>
              <a:rPr lang="ko-KR" altLang="en-US" dirty="0"/>
              <a:t>계열 </a:t>
            </a:r>
            <a:r>
              <a:rPr lang="en-US" altLang="ko-KR" dirty="0"/>
              <a:t>/ </a:t>
            </a:r>
            <a:r>
              <a:rPr lang="ko-KR" altLang="en-US" dirty="0"/>
              <a:t>정확도</a:t>
            </a:r>
            <a:endParaRPr lang="en-US" altLang="ko-KR" dirty="0"/>
          </a:p>
          <a:p>
            <a:pPr lvl="1"/>
            <a:r>
              <a:rPr lang="en-US" altLang="ko-KR" dirty="0"/>
              <a:t>1-stage detector: localization, classification </a:t>
            </a:r>
            <a:r>
              <a:rPr lang="ko-KR" altLang="en-US" dirty="0"/>
              <a:t>문제를 동시에 해결</a:t>
            </a:r>
            <a:endParaRPr lang="en-US" altLang="ko-KR" dirty="0"/>
          </a:p>
          <a:p>
            <a:pPr lvl="2"/>
            <a:r>
              <a:rPr lang="en-US" altLang="ko-KR" dirty="0"/>
              <a:t>YOLO / </a:t>
            </a:r>
            <a:r>
              <a:rPr lang="ko-KR" altLang="en-US" dirty="0"/>
              <a:t>속도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277591-DA8E-4448-874E-09B8B1AA53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050" name="Picture 2" descr="https://k.kakaocdn.net/dn/bJgWZw/btqt1WwgYqC/tWhjSBbcm6wmtj9BAovgr0/img.png">
            <a:extLst>
              <a:ext uri="{FF2B5EF4-FFF2-40B4-BE49-F238E27FC236}">
                <a16:creationId xmlns:a16="http://schemas.microsoft.com/office/drawing/2014/main" id="{44F2F2C7-8B41-49E9-B3BC-F8D565D8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537" y="967918"/>
            <a:ext cx="8957569" cy="289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3693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A8602-3358-4014-8AB2-1CAEC4CA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02969B6-A444-4F60-860D-A32E3856C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440" y="1268760"/>
                <a:ext cx="7918450" cy="5040560"/>
              </a:xfrm>
            </p:spPr>
            <p:txBody>
              <a:bodyPr/>
              <a:lstStyle/>
              <a:p>
                <a:r>
                  <a:rPr lang="en-US" altLang="ko-KR" dirty="0"/>
                  <a:t>Linear layer</a:t>
                </a:r>
              </a:p>
              <a:p>
                <a:pPr lvl="1"/>
                <a:r>
                  <a:rPr lang="ko-KR" altLang="en-US" dirty="0"/>
                  <a:t>입력의 개수가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출력의 개수가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ko-KR" altLang="en-US" b="1" dirty="0"/>
                  <a:t>가중치 행렬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길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bias vector</a:t>
                </a:r>
              </a:p>
              <a:p>
                <a:pPr lvl="2"/>
                <a:r>
                  <a:rPr lang="ko-KR" altLang="en-US" dirty="0"/>
                  <a:t>하나의 출력 노드가 모든 </a:t>
                </a:r>
                <a:r>
                  <a:rPr lang="ko-KR" altLang="en-US" dirty="0" err="1"/>
                  <a:t>입력값을</a:t>
                </a:r>
                <a:r>
                  <a:rPr lang="ko-KR" altLang="en-US" dirty="0"/>
                  <a:t> 참조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CNN</a:t>
                </a:r>
              </a:p>
              <a:p>
                <a:pPr lvl="1"/>
                <a:r>
                  <a:rPr lang="ko-KR" altLang="en-US" dirty="0"/>
                  <a:t>이미지 형태의 입력은 보통 거리가 가까운 픽셀에 중요한 정보가 많이 담겨있음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지리적 지역성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dirty="0"/>
                  <a:t>의존도가 적은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거리가 먼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parameter</a:t>
                </a:r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제거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단일 층의 표현력을 최대한 유지하면서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Cost</a:t>
                </a:r>
                <a:r>
                  <a:rPr lang="ko-KR" altLang="en-US" dirty="0"/>
                  <a:t>를 크게 줄여 더 높은 층을 쌓을 수 있도록 함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02969B6-A444-4F60-860D-A32E3856C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440" y="1268760"/>
                <a:ext cx="7918450" cy="5040560"/>
              </a:xfrm>
              <a:blipFill>
                <a:blip r:embed="rId2"/>
                <a:stretch>
                  <a:fillRect l="-693" t="-1209" r="-1155" b="-18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946FB-CEEC-4C19-BE3B-2BAF96A01E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3074" name="Picture 2" descr="cnn vs mlp에 대한 이미지 검색결과">
            <a:extLst>
              <a:ext uri="{FF2B5EF4-FFF2-40B4-BE49-F238E27FC236}">
                <a16:creationId xmlns:a16="http://schemas.microsoft.com/office/drawing/2014/main" id="{646BE0F3-09DE-40F3-83F3-AD129B053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8"/>
          <a:stretch/>
        </p:blipFill>
        <p:spPr bwMode="auto">
          <a:xfrm>
            <a:off x="8760637" y="4144963"/>
            <a:ext cx="276796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nn vs mlp에 대한 이미지 검색결과">
            <a:extLst>
              <a:ext uri="{FF2B5EF4-FFF2-40B4-BE49-F238E27FC236}">
                <a16:creationId xmlns:a16="http://schemas.microsoft.com/office/drawing/2014/main" id="{F6C3A5E4-6059-4589-B562-591131DEC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32"/>
          <a:stretch/>
        </p:blipFill>
        <p:spPr bwMode="auto">
          <a:xfrm>
            <a:off x="8720633" y="1529258"/>
            <a:ext cx="28479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C06591-78C0-47C7-91BC-43931688A661}"/>
              </a:ext>
            </a:extLst>
          </p:cNvPr>
          <p:cNvSpPr txBox="1"/>
          <p:nvPr/>
        </p:nvSpPr>
        <p:spPr>
          <a:xfrm>
            <a:off x="8720633" y="6192838"/>
            <a:ext cx="3085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</a:t>
            </a:r>
            <a:r>
              <a:rPr lang="en-US" altLang="ko-KR" sz="1000" dirty="0">
                <a:hlinkClick r:id="rId4"/>
              </a:rPr>
              <a:t>https://www.quora.com/What-is-the-difference-between-a-convolutional-neural-network-and-a-multilayer-perceptron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665990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A0020-4147-428E-94C8-7A5DF85E9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B6F8C8-1371-4E61-BB4C-FD83F54213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5EF1C828-BE89-405B-9166-F118D0D1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14" y="1447800"/>
            <a:ext cx="5334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42DDF-8372-4D27-892D-E88727BB7CC4}"/>
              </a:ext>
            </a:extLst>
          </p:cNvPr>
          <p:cNvSpPr txBox="1"/>
          <p:nvPr/>
        </p:nvSpPr>
        <p:spPr>
          <a:xfrm>
            <a:off x="1550633" y="5548590"/>
            <a:ext cx="319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Mask RCNN</a:t>
            </a:r>
            <a:endParaRPr lang="ko-KR" altLang="en-US" dirty="0"/>
          </a:p>
        </p:txBody>
      </p:sp>
      <p:pic>
        <p:nvPicPr>
          <p:cNvPr id="4102" name="Picture 6" descr="https://static.wixstatic.com/media/4b2724_14c83cdfe07b4545a014ec06b81d228c~mv2.gif">
            <a:extLst>
              <a:ext uri="{FF2B5EF4-FFF2-40B4-BE49-F238E27FC236}">
                <a16:creationId xmlns:a16="http://schemas.microsoft.com/office/drawing/2014/main" id="{90C94B83-6746-4D4E-9E6F-D9380A00372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388" y="1865791"/>
            <a:ext cx="51435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ED2594-A125-4B76-B1A2-FA984F391EC0}"/>
              </a:ext>
            </a:extLst>
          </p:cNvPr>
          <p:cNvSpPr txBox="1"/>
          <p:nvPr/>
        </p:nvSpPr>
        <p:spPr>
          <a:xfrm>
            <a:off x="7350157" y="4865010"/>
            <a:ext cx="319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YOLOv3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301023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E917D-4B05-4E2B-9BB4-9961527B1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2-stage detector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54868-3E3D-4EB8-A1ED-FAA84A14E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59"/>
            <a:ext cx="11480800" cy="5265205"/>
          </a:xfrm>
        </p:spPr>
        <p:txBody>
          <a:bodyPr>
            <a:normAutofit/>
          </a:bodyPr>
          <a:lstStyle/>
          <a:p>
            <a:r>
              <a:rPr lang="en-US" altLang="ko-KR" dirty="0"/>
              <a:t>RCNN</a:t>
            </a:r>
          </a:p>
          <a:p>
            <a:pPr lvl="1"/>
            <a:r>
              <a:rPr lang="en-US" altLang="ko-KR" dirty="0"/>
              <a:t>Region Proposal - </a:t>
            </a:r>
            <a:r>
              <a:rPr lang="ko-KR" altLang="en-US" dirty="0"/>
              <a:t>물체의 영역을 찾는 모듈</a:t>
            </a:r>
            <a:endParaRPr lang="en-US" altLang="ko-KR" dirty="0"/>
          </a:p>
          <a:p>
            <a:pPr lvl="1"/>
            <a:r>
              <a:rPr lang="en-US" altLang="ko-KR" dirty="0"/>
              <a:t>CNN - </a:t>
            </a:r>
            <a:r>
              <a:rPr lang="ko-KR" altLang="en-US" dirty="0"/>
              <a:t>각각의 영역으로부터 고정된 크기의 </a:t>
            </a:r>
            <a:r>
              <a:rPr lang="en-US" altLang="ko-KR" dirty="0"/>
              <a:t>Feature Vector </a:t>
            </a:r>
            <a:r>
              <a:rPr lang="ko-KR" altLang="en-US" dirty="0"/>
              <a:t>추출</a:t>
            </a:r>
            <a:endParaRPr lang="en-US" altLang="ko-KR" dirty="0"/>
          </a:p>
          <a:p>
            <a:pPr lvl="1"/>
            <a:r>
              <a:rPr lang="en-US" altLang="ko-KR" dirty="0"/>
              <a:t>SVM - Classification </a:t>
            </a:r>
            <a:r>
              <a:rPr lang="ko-KR" altLang="en-US" dirty="0"/>
              <a:t>을 위한 선형 지도학습 모델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Fast, Faster RCNN</a:t>
            </a:r>
          </a:p>
          <a:p>
            <a:pPr lvl="1"/>
            <a:r>
              <a:rPr lang="en-US" altLang="ko-KR" dirty="0"/>
              <a:t>CNN</a:t>
            </a:r>
            <a:r>
              <a:rPr lang="ko-KR" altLang="en-US" dirty="0"/>
              <a:t>을 한 번만 수행하여 연산</a:t>
            </a:r>
            <a:endParaRPr lang="en-US" altLang="ko-KR" dirty="0"/>
          </a:p>
          <a:p>
            <a:pPr lvl="1"/>
            <a:r>
              <a:rPr lang="en-US" altLang="ko-KR" dirty="0"/>
              <a:t>Region Proposal </a:t>
            </a:r>
            <a:r>
              <a:rPr lang="ko-KR" altLang="en-US" dirty="0"/>
              <a:t>과정에 </a:t>
            </a:r>
            <a:r>
              <a:rPr lang="en-US" altLang="ko-KR" dirty="0"/>
              <a:t>selective search </a:t>
            </a:r>
            <a:r>
              <a:rPr lang="ko-KR" altLang="en-US" dirty="0"/>
              <a:t>대신 </a:t>
            </a:r>
            <a:r>
              <a:rPr lang="en-US" altLang="ko-KR" dirty="0"/>
              <a:t>CNN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Mask RCNN</a:t>
            </a:r>
          </a:p>
          <a:p>
            <a:pPr lvl="1"/>
            <a:r>
              <a:rPr lang="ko-KR" altLang="en-US" dirty="0"/>
              <a:t>각 픽셀이 객체에 해당하는 것인지 아닌지를 </a:t>
            </a:r>
            <a:r>
              <a:rPr lang="en-US" altLang="ko-KR" dirty="0"/>
              <a:t>masking</a:t>
            </a:r>
            <a:r>
              <a:rPr lang="ko-KR" altLang="en-US" dirty="0"/>
              <a:t>하는 </a:t>
            </a:r>
            <a:r>
              <a:rPr lang="en-US" altLang="ko-KR" dirty="0"/>
              <a:t>CNN</a:t>
            </a:r>
            <a:r>
              <a:rPr lang="ko-KR" altLang="en-US" dirty="0"/>
              <a:t>을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C36F4E-3A1B-4870-8A12-C4922918A8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3074" name="Picture 2" descr="https://k.kakaocdn.net/dn/cvKPLS/btquc3PgbSH/3WeMEmKkwrstsvlkb0lABK/img.png">
            <a:extLst>
              <a:ext uri="{FF2B5EF4-FFF2-40B4-BE49-F238E27FC236}">
                <a16:creationId xmlns:a16="http://schemas.microsoft.com/office/drawing/2014/main" id="{F9F4F6B3-0C5E-4E31-8848-5816F9FEE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369" y="1832553"/>
            <a:ext cx="2562631" cy="375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522B1-1A94-44A9-AFD8-A0B4529CA7D6}"/>
              </a:ext>
            </a:extLst>
          </p:cNvPr>
          <p:cNvSpPr txBox="1"/>
          <p:nvPr/>
        </p:nvSpPr>
        <p:spPr>
          <a:xfrm>
            <a:off x="2810" y="0"/>
            <a:ext cx="10055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[Rich feature hierarchies for accurate object detection and semantic segmentation, CVPR 2014]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46269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03083-0AFB-4342-AFF8-4CB24CF75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1-stage detector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B4AE25-347A-4C33-98AD-DA89AAF2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5750560" cy="5040560"/>
          </a:xfrm>
        </p:spPr>
        <p:txBody>
          <a:bodyPr/>
          <a:lstStyle/>
          <a:p>
            <a:r>
              <a:rPr lang="en-US" altLang="ko-KR" dirty="0"/>
              <a:t>YOLO(You Only Look Once)</a:t>
            </a:r>
          </a:p>
          <a:p>
            <a:pPr lvl="1"/>
            <a:r>
              <a:rPr lang="en-US" altLang="ko-KR" dirty="0"/>
              <a:t>Input image</a:t>
            </a:r>
            <a:r>
              <a:rPr lang="ko-KR" altLang="en-US" dirty="0"/>
              <a:t>를 </a:t>
            </a:r>
            <a:r>
              <a:rPr lang="en-US" altLang="ko-KR" dirty="0"/>
              <a:t>S X S grid</a:t>
            </a:r>
            <a:r>
              <a:rPr lang="ko-KR" altLang="en-US" dirty="0"/>
              <a:t>로 나눈다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grid cell</a:t>
            </a:r>
            <a:r>
              <a:rPr lang="ko-KR" altLang="en-US" dirty="0"/>
              <a:t>은 </a:t>
            </a:r>
            <a:r>
              <a:rPr lang="en-US" altLang="ko-KR" dirty="0"/>
              <a:t>bounding box</a:t>
            </a:r>
            <a:r>
              <a:rPr lang="ko-KR" altLang="en-US" dirty="0"/>
              <a:t> 위치와 </a:t>
            </a:r>
            <a:r>
              <a:rPr lang="en-US" altLang="ko-KR" dirty="0"/>
              <a:t>confidence score</a:t>
            </a:r>
            <a:r>
              <a:rPr lang="ko-KR" altLang="en-US" dirty="0"/>
              <a:t>를 예측</a:t>
            </a:r>
            <a:endParaRPr lang="en-US" altLang="ko-KR" dirty="0"/>
          </a:p>
          <a:p>
            <a:pPr lvl="1"/>
            <a:r>
              <a:rPr lang="ko-KR" altLang="en-US" dirty="0"/>
              <a:t>동시에 각 </a:t>
            </a:r>
            <a:r>
              <a:rPr lang="en-US" altLang="ko-KR" dirty="0"/>
              <a:t>cell</a:t>
            </a:r>
            <a:r>
              <a:rPr lang="ko-KR" altLang="en-US" dirty="0"/>
              <a:t>에서 모든 </a:t>
            </a:r>
            <a:r>
              <a:rPr lang="en-US" altLang="ko-KR" dirty="0"/>
              <a:t>class</a:t>
            </a:r>
            <a:r>
              <a:rPr lang="ko-KR" altLang="en-US" dirty="0"/>
              <a:t>에 대한 </a:t>
            </a:r>
            <a:r>
              <a:rPr lang="en-US" altLang="ko-KR" dirty="0"/>
              <a:t>conditional class probability </a:t>
            </a:r>
            <a:r>
              <a:rPr lang="ko-KR" altLang="en-US" dirty="0"/>
              <a:t>예측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두 값을 곱하여 </a:t>
            </a:r>
            <a:r>
              <a:rPr lang="en-US" altLang="ko-KR" dirty="0"/>
              <a:t>bounding box</a:t>
            </a:r>
            <a:r>
              <a:rPr lang="ko-KR" altLang="en-US" dirty="0"/>
              <a:t>의 </a:t>
            </a:r>
            <a:r>
              <a:rPr lang="en-US" altLang="ko-KR" dirty="0"/>
              <a:t>class-specific confidence score</a:t>
            </a:r>
            <a:r>
              <a:rPr lang="ko-KR" altLang="en-US" dirty="0"/>
              <a:t>를 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FAE314-F9D8-4A45-8AC1-EF0F465BFB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122" name="Picture 2" descr="https://curt-park.github.io/images/yolo/NetArch3.JPG">
            <a:extLst>
              <a:ext uri="{FF2B5EF4-FFF2-40B4-BE49-F238E27FC236}">
                <a16:creationId xmlns:a16="http://schemas.microsoft.com/office/drawing/2014/main" id="{593B5E75-D33F-4C29-A4B7-8D99A0834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413" y="3429000"/>
            <a:ext cx="5750561" cy="325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F53F27-3643-467E-AACE-12DA7013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942" y="1224938"/>
            <a:ext cx="3171502" cy="2103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FE7BB-0737-4595-86FF-9D35A1D9A10B}"/>
              </a:ext>
            </a:extLst>
          </p:cNvPr>
          <p:cNvSpPr txBox="1"/>
          <p:nvPr/>
        </p:nvSpPr>
        <p:spPr>
          <a:xfrm>
            <a:off x="2810" y="0"/>
            <a:ext cx="10055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[You Only Look Once: Unified, Real-Time Object Detection , CVPR 2016]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18017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18C2E-9B36-4389-9F06-1FCC944C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 implementation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4DA5B9-8DEF-4F65-BBD0-4A2AEB7B4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https://github.com/eriklindernoren/PyTorch-YOLOv3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상세 구현 </a:t>
            </a:r>
            <a:r>
              <a:rPr lang="en-US" altLang="ko-KR" dirty="0"/>
              <a:t>+ </a:t>
            </a:r>
            <a:r>
              <a:rPr lang="ko-KR" altLang="en-US" dirty="0"/>
              <a:t>구현 설명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https://blog.paperspace.com/how-to-implement-a-yolo-object-detector-in-pytorch/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8CA118-19D0-4019-B0A0-B52976FD7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0490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D1B47-5013-4DB6-BF45-94A29B56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4B0D6-F3EB-475D-9040-392EBCFCE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코드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주소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https://github.com/yskim5892/AI_Expert_2022</a:t>
            </a:r>
            <a:r>
              <a:rPr lang="en-US" altLang="ko-KR" dirty="0"/>
              <a:t>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D47AFD-0274-48D5-8BCD-F1D44908D4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7118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D628E-D10D-4BA9-93ED-0AF5B1204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529BCB-7BCB-4830-B0AE-536D4C6FC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98852"/>
            <a:ext cx="11480800" cy="5040560"/>
          </a:xfrm>
        </p:spPr>
        <p:txBody>
          <a:bodyPr/>
          <a:lstStyle/>
          <a:p>
            <a:r>
              <a:rPr lang="en-US" altLang="ko-KR" dirty="0"/>
              <a:t>nn.Conv2d(</a:t>
            </a:r>
            <a:r>
              <a:rPr lang="en-US" altLang="ko-KR" i="1" dirty="0" err="1"/>
              <a:t>in_channels</a:t>
            </a:r>
            <a:r>
              <a:rPr lang="en-US" altLang="ko-KR" dirty="0"/>
              <a:t>, </a:t>
            </a:r>
            <a:r>
              <a:rPr lang="en-US" altLang="ko-KR" i="1" dirty="0" err="1"/>
              <a:t>out_channels</a:t>
            </a:r>
            <a:r>
              <a:rPr lang="en-US" altLang="ko-KR" dirty="0"/>
              <a:t>, </a:t>
            </a:r>
            <a:r>
              <a:rPr lang="en-US" altLang="ko-KR" i="1" dirty="0" err="1"/>
              <a:t>kernel_size</a:t>
            </a:r>
            <a:r>
              <a:rPr lang="en-US" altLang="ko-KR" dirty="0"/>
              <a:t>, </a:t>
            </a:r>
            <a:r>
              <a:rPr lang="en-US" altLang="ko-KR" i="1" dirty="0"/>
              <a:t>stride</a:t>
            </a:r>
            <a:r>
              <a:rPr lang="en-US" altLang="ko-KR" dirty="0"/>
              <a:t>, </a:t>
            </a:r>
            <a:r>
              <a:rPr lang="en-US" altLang="ko-KR" i="1" dirty="0"/>
              <a:t>padding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>
                <a:solidFill>
                  <a:srgbClr val="1900FF"/>
                </a:solidFill>
              </a:rPr>
              <a:t>out_channels</a:t>
            </a:r>
            <a:r>
              <a:rPr lang="en-US" altLang="ko-KR" dirty="0"/>
              <a:t>: </a:t>
            </a:r>
            <a:r>
              <a:rPr lang="ko-KR" altLang="en-US" dirty="0"/>
              <a:t>사용할 커널의 개수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1900FF"/>
                </a:solidFill>
              </a:rPr>
              <a:t>stride</a:t>
            </a:r>
            <a:r>
              <a:rPr lang="en-US" altLang="ko-KR" dirty="0"/>
              <a:t>:</a:t>
            </a:r>
            <a:r>
              <a:rPr lang="ko-KR" altLang="en-US" dirty="0"/>
              <a:t> 한번에 넘길 픽셀 개수 </a:t>
            </a:r>
            <a:r>
              <a:rPr lang="en-US" altLang="ko-KR" dirty="0"/>
              <a:t>(default: 1)</a:t>
            </a:r>
          </a:p>
          <a:p>
            <a:pPr lvl="1"/>
            <a:r>
              <a:rPr lang="en-US" altLang="ko-KR" dirty="0">
                <a:solidFill>
                  <a:srgbClr val="1900FF"/>
                </a:solidFill>
              </a:rPr>
              <a:t>padding</a:t>
            </a:r>
            <a:r>
              <a:rPr lang="en-US" altLang="ko-KR" dirty="0"/>
              <a:t>: </a:t>
            </a:r>
            <a:r>
              <a:rPr lang="ko-KR" altLang="en-US" dirty="0"/>
              <a:t>입력의 가장자리에 </a:t>
            </a:r>
            <a:r>
              <a:rPr lang="en-US" altLang="ko-KR" dirty="0"/>
              <a:t>padding</a:t>
            </a:r>
            <a:r>
              <a:rPr lang="ko-KR" altLang="en-US" dirty="0"/>
              <a:t>만큼의 </a:t>
            </a:r>
            <a:r>
              <a:rPr lang="ko-KR" altLang="en-US" dirty="0" err="1"/>
              <a:t>빈값을</a:t>
            </a:r>
            <a:r>
              <a:rPr lang="ko-KR" altLang="en-US" dirty="0"/>
              <a:t> </a:t>
            </a:r>
            <a:r>
              <a:rPr lang="ko-KR" altLang="en-US" dirty="0" err="1"/>
              <a:t>채워넣음</a:t>
            </a:r>
            <a:r>
              <a:rPr lang="en-US" altLang="ko-KR" dirty="0"/>
              <a:t>(default: 0)</a:t>
            </a:r>
          </a:p>
          <a:p>
            <a:pPr lvl="1"/>
            <a:r>
              <a:rPr lang="en-US" altLang="ko-KR" dirty="0">
                <a:hlinkClick r:id="rId2"/>
              </a:rPr>
              <a:t>https://github.com/vdumoulin/conv_arithmetic/blob/master/README.md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02E5B9-C5E0-42A3-ACB4-FC57056EE2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4098" name="Picture 2" descr="cnn stride padding에 대한 이미지 검색결과">
            <a:extLst>
              <a:ext uri="{FF2B5EF4-FFF2-40B4-BE49-F238E27FC236}">
                <a16:creationId xmlns:a16="http://schemas.microsoft.com/office/drawing/2014/main" id="{BDF5C662-8CC5-4C8A-B747-9698DAB7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193" y="4330855"/>
            <a:ext cx="3516047" cy="197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7686BF-AAA4-461A-BB42-4000C66767CC}"/>
              </a:ext>
            </a:extLst>
          </p:cNvPr>
          <p:cNvSpPr txBox="1"/>
          <p:nvPr/>
        </p:nvSpPr>
        <p:spPr>
          <a:xfrm>
            <a:off x="809553" y="6428075"/>
            <a:ext cx="4679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</a:t>
            </a:r>
            <a:r>
              <a:rPr lang="en-US" altLang="ko-KR" sz="1000" dirty="0">
                <a:hlinkClick r:id="rId4"/>
              </a:rPr>
              <a:t>https://machinethink.net/blog/googles-mobile-net-architecture-on-</a:t>
            </a:r>
            <a:r>
              <a:rPr lang="en-US" altLang="ko-KR" sz="1000" dirty="0" err="1">
                <a:hlinkClick r:id="rId4"/>
              </a:rPr>
              <a:t>iphone</a:t>
            </a:r>
            <a:r>
              <a:rPr lang="en-US" altLang="ko-KR" sz="1000" dirty="0">
                <a:hlinkClick r:id="rId4"/>
              </a:rPr>
              <a:t>/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E3E317-2888-456B-9679-34A7548BF576}"/>
              </a:ext>
            </a:extLst>
          </p:cNvPr>
          <p:cNvSpPr txBox="1"/>
          <p:nvPr/>
        </p:nvSpPr>
        <p:spPr>
          <a:xfrm>
            <a:off x="6631453" y="6351131"/>
            <a:ext cx="4679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</a:t>
            </a:r>
            <a:r>
              <a:rPr lang="en-US" altLang="ko-KR" sz="1000" dirty="0">
                <a:hlinkClick r:id="rId5"/>
              </a:rPr>
              <a:t>https://www.slideshare.net/mohamedloey/convolutional-neural-network-models-deep-learning</a:t>
            </a:r>
            <a:endParaRPr lang="ko-KR" altLang="en-US" sz="1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423F5CC-B958-4A1B-AD22-A18D2C89391C}"/>
              </a:ext>
            </a:extLst>
          </p:cNvPr>
          <p:cNvGrpSpPr/>
          <p:nvPr/>
        </p:nvGrpSpPr>
        <p:grpSpPr>
          <a:xfrm>
            <a:off x="532239" y="3945049"/>
            <a:ext cx="4329337" cy="2508287"/>
            <a:chOff x="-131342" y="3560590"/>
            <a:chExt cx="4992918" cy="2892746"/>
          </a:xfrm>
        </p:grpSpPr>
        <p:pic>
          <p:nvPicPr>
            <p:cNvPr id="4100" name="Picture 4" descr="관련 이미지">
              <a:extLst>
                <a:ext uri="{FF2B5EF4-FFF2-40B4-BE49-F238E27FC236}">
                  <a16:creationId xmlns:a16="http://schemas.microsoft.com/office/drawing/2014/main" id="{31DD81B7-B2F2-4C58-93A6-17580A91C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203" y="3974355"/>
              <a:ext cx="3336373" cy="2478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AB6195E-8ABA-4393-BDDF-B70BDFC2E791}"/>
                </a:ext>
              </a:extLst>
            </p:cNvPr>
            <p:cNvSpPr/>
            <p:nvPr/>
          </p:nvSpPr>
          <p:spPr bwMode="auto">
            <a:xfrm>
              <a:off x="1508760" y="4399567"/>
              <a:ext cx="342900" cy="161003"/>
            </a:xfrm>
            <a:custGeom>
              <a:avLst/>
              <a:gdLst>
                <a:gd name="connsiteX0" fmla="*/ 0 w 342900"/>
                <a:gd name="connsiteY0" fmla="*/ 161003 h 161003"/>
                <a:gd name="connsiteX1" fmla="*/ 114300 w 342900"/>
                <a:gd name="connsiteY1" fmla="*/ 23843 h 161003"/>
                <a:gd name="connsiteX2" fmla="*/ 342900 w 342900"/>
                <a:gd name="connsiteY2" fmla="*/ 983 h 16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900" h="161003">
                  <a:moveTo>
                    <a:pt x="0" y="161003"/>
                  </a:moveTo>
                  <a:cubicBezTo>
                    <a:pt x="28575" y="105758"/>
                    <a:pt x="57150" y="50513"/>
                    <a:pt x="114300" y="23843"/>
                  </a:cubicBezTo>
                  <a:cubicBezTo>
                    <a:pt x="171450" y="-2827"/>
                    <a:pt x="257175" y="-922"/>
                    <a:pt x="342900" y="983"/>
                  </a:cubicBez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B765DDA-13E7-46A8-8A50-1232E19E7123}"/>
                </a:ext>
              </a:extLst>
            </p:cNvPr>
            <p:cNvSpPr/>
            <p:nvPr/>
          </p:nvSpPr>
          <p:spPr bwMode="auto">
            <a:xfrm rot="17464016">
              <a:off x="1337309" y="4710837"/>
              <a:ext cx="342900" cy="161003"/>
            </a:xfrm>
            <a:custGeom>
              <a:avLst/>
              <a:gdLst>
                <a:gd name="connsiteX0" fmla="*/ 0 w 342900"/>
                <a:gd name="connsiteY0" fmla="*/ 161003 h 161003"/>
                <a:gd name="connsiteX1" fmla="*/ 114300 w 342900"/>
                <a:gd name="connsiteY1" fmla="*/ 23843 h 161003"/>
                <a:gd name="connsiteX2" fmla="*/ 342900 w 342900"/>
                <a:gd name="connsiteY2" fmla="*/ 983 h 16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900" h="161003">
                  <a:moveTo>
                    <a:pt x="0" y="161003"/>
                  </a:moveTo>
                  <a:cubicBezTo>
                    <a:pt x="28575" y="105758"/>
                    <a:pt x="57150" y="50513"/>
                    <a:pt x="114300" y="23843"/>
                  </a:cubicBezTo>
                  <a:cubicBezTo>
                    <a:pt x="171450" y="-2827"/>
                    <a:pt x="257175" y="-922"/>
                    <a:pt x="342900" y="983"/>
                  </a:cubicBezTo>
                </a:path>
              </a:pathLst>
            </a:custGeom>
            <a:noFill/>
            <a:ln w="38100">
              <a:solidFill>
                <a:schemeClr val="accent3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E15A0F-8925-41C5-8120-7A293A20B866}"/>
                </a:ext>
              </a:extLst>
            </p:cNvPr>
            <p:cNvSpPr txBox="1"/>
            <p:nvPr/>
          </p:nvSpPr>
          <p:spPr>
            <a:xfrm>
              <a:off x="-131342" y="4182557"/>
              <a:ext cx="1761176" cy="425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kernel_size</a:t>
              </a:r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7ADA2C4-1EE7-4EB8-B229-3669DA889A15}"/>
                </a:ext>
              </a:extLst>
            </p:cNvPr>
            <p:cNvSpPr/>
            <p:nvPr/>
          </p:nvSpPr>
          <p:spPr bwMode="auto">
            <a:xfrm rot="3731498">
              <a:off x="1855536" y="4427345"/>
              <a:ext cx="307010" cy="147287"/>
            </a:xfrm>
            <a:custGeom>
              <a:avLst/>
              <a:gdLst>
                <a:gd name="connsiteX0" fmla="*/ 0 w 342900"/>
                <a:gd name="connsiteY0" fmla="*/ 161003 h 161003"/>
                <a:gd name="connsiteX1" fmla="*/ 114300 w 342900"/>
                <a:gd name="connsiteY1" fmla="*/ 23843 h 161003"/>
                <a:gd name="connsiteX2" fmla="*/ 342900 w 342900"/>
                <a:gd name="connsiteY2" fmla="*/ 983 h 16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900" h="161003">
                  <a:moveTo>
                    <a:pt x="0" y="161003"/>
                  </a:moveTo>
                  <a:cubicBezTo>
                    <a:pt x="28575" y="105758"/>
                    <a:pt x="57150" y="50513"/>
                    <a:pt x="114300" y="23843"/>
                  </a:cubicBezTo>
                  <a:cubicBezTo>
                    <a:pt x="171450" y="-2827"/>
                    <a:pt x="257175" y="-922"/>
                    <a:pt x="342900" y="983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1B2614-17FF-47FD-8F49-B23639967B70}"/>
                </a:ext>
              </a:extLst>
            </p:cNvPr>
            <p:cNvSpPr txBox="1"/>
            <p:nvPr/>
          </p:nvSpPr>
          <p:spPr>
            <a:xfrm>
              <a:off x="1306249" y="3560590"/>
              <a:ext cx="1887140" cy="425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in_channels</a:t>
              </a:r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804C015-976B-4D42-A788-A6C2E9A82D43}"/>
                </a:ext>
              </a:extLst>
            </p:cNvPr>
            <p:cNvCxnSpPr>
              <a:cxnSpLocks/>
              <a:stCxn id="15" idx="2"/>
              <a:endCxn id="14" idx="1"/>
            </p:cNvCxnSpPr>
            <p:nvPr/>
          </p:nvCxnSpPr>
          <p:spPr>
            <a:xfrm flipH="1">
              <a:off x="2031016" y="3986532"/>
              <a:ext cx="218804" cy="445018"/>
            </a:xfrm>
            <a:prstGeom prst="line">
              <a:avLst/>
            </a:prstGeom>
            <a:ln w="285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396411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D628E-D10D-4BA9-93ED-0AF5B1204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529BCB-7BCB-4830-B0AE-536D4C6FC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Stride vs Pooling</a:t>
            </a:r>
          </a:p>
          <a:p>
            <a:pPr lvl="1"/>
            <a:r>
              <a:rPr lang="en-US" altLang="ko-KR" dirty="0"/>
              <a:t>Compression</a:t>
            </a:r>
            <a:r>
              <a:rPr lang="ko-KR" altLang="en-US" dirty="0"/>
              <a:t>을 위한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method</a:t>
            </a:r>
          </a:p>
          <a:p>
            <a:pPr lvl="1"/>
            <a:r>
              <a:rPr lang="ko-KR" altLang="en-US" dirty="0"/>
              <a:t>최근 추세는 </a:t>
            </a:r>
            <a:r>
              <a:rPr lang="en-US" altLang="ko-KR" dirty="0"/>
              <a:t>stride </a:t>
            </a:r>
            <a:r>
              <a:rPr lang="ko-KR" altLang="en-US" dirty="0"/>
              <a:t>방법을 선호</a:t>
            </a:r>
            <a:endParaRPr lang="en-US" altLang="ko-KR" dirty="0"/>
          </a:p>
          <a:p>
            <a:pPr lvl="2"/>
            <a:r>
              <a:rPr lang="ko-KR" altLang="en-US" dirty="0" err="1"/>
              <a:t>계산량이</a:t>
            </a:r>
            <a:r>
              <a:rPr lang="ko-KR" altLang="en-US" dirty="0"/>
              <a:t> 더 적음</a:t>
            </a:r>
            <a:endParaRPr lang="en-US" altLang="ko-KR" dirty="0"/>
          </a:p>
          <a:p>
            <a:pPr lvl="2"/>
            <a:r>
              <a:rPr lang="en-US" altLang="ko-KR" dirty="0">
                <a:hlinkClick r:id="rId2"/>
              </a:rPr>
              <a:t>https://stats.stackexchange.com/questions/387482/pooling-vs-stride-for-downsampling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02E5B9-C5E0-42A3-ACB4-FC57056EE2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E4779F-EEC9-46F5-A264-B585AF95B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61"/>
          <a:stretch/>
        </p:blipFill>
        <p:spPr>
          <a:xfrm>
            <a:off x="5900156" y="5019898"/>
            <a:ext cx="5956484" cy="113868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1993BFB-C7D7-4E2D-887A-BDD13D12EA89}"/>
              </a:ext>
            </a:extLst>
          </p:cNvPr>
          <p:cNvSpPr/>
          <p:nvPr/>
        </p:nvSpPr>
        <p:spPr bwMode="auto">
          <a:xfrm>
            <a:off x="8697170" y="5277924"/>
            <a:ext cx="860452" cy="219627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5122" name="Picture 2" descr="관련 이미지">
            <a:extLst>
              <a:ext uri="{FF2B5EF4-FFF2-40B4-BE49-F238E27FC236}">
                <a16:creationId xmlns:a16="http://schemas.microsoft.com/office/drawing/2014/main" id="{C85F31D9-014C-4E2B-A57B-D7A48B619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61" y="4470879"/>
            <a:ext cx="5144035" cy="185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A8F188-1AB1-4A93-86C4-F76CC9A21530}"/>
              </a:ext>
            </a:extLst>
          </p:cNvPr>
          <p:cNvSpPr/>
          <p:nvPr/>
        </p:nvSpPr>
        <p:spPr bwMode="auto">
          <a:xfrm>
            <a:off x="8697170" y="5849753"/>
            <a:ext cx="860452" cy="219627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75A2F3-7CC7-4ACC-A2A2-C1751D86E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780" b="70449"/>
          <a:stretch/>
        </p:blipFill>
        <p:spPr>
          <a:xfrm>
            <a:off x="6235517" y="4257509"/>
            <a:ext cx="3498814" cy="61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8973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9EAAA-A3DF-496C-B01B-B61E63530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classifier implementation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140BC54-8C9A-4C21-B6B3-90F3A2820F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440" y="1268760"/>
                <a:ext cx="6445885" cy="5040560"/>
              </a:xfrm>
            </p:spPr>
            <p:txBody>
              <a:bodyPr/>
              <a:lstStyle/>
              <a:p>
                <a:r>
                  <a:rPr lang="en-US" altLang="ko-KR" dirty="0"/>
                  <a:t>CNN classifier model</a:t>
                </a:r>
              </a:p>
              <a:p>
                <a:pPr lvl="1"/>
                <a:r>
                  <a:rPr lang="en-US" altLang="ko-KR" dirty="0"/>
                  <a:t>nn.Conv2d </a:t>
                </a:r>
                <a:r>
                  <a:rPr lang="ko-KR" altLang="en-US" dirty="0"/>
                  <a:t>레이어를 사용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2d input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batch norm</a:t>
                </a:r>
                <a:r>
                  <a:rPr lang="ko-KR" altLang="en-US" dirty="0"/>
                  <a:t>을 위해 </a:t>
                </a:r>
                <a:r>
                  <a:rPr lang="en-US" altLang="ko-KR" dirty="0"/>
                  <a:t>nn.BatchNorm2d </a:t>
                </a:r>
                <a:r>
                  <a:rPr lang="ko-KR" altLang="en-US" dirty="0"/>
                  <a:t>함수 사용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1, 28, 28</m:t>
                        </m:r>
                      </m:e>
                    </m:d>
                    <m:groupChr>
                      <m:groupChrPr>
                        <m:chr m:val="→"/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1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onv</m:t>
                        </m:r>
                        <m:r>
                          <m:rPr>
                            <m:brk m:alnAt="1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groupCh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8,12,12</m:t>
                        </m:r>
                      </m:e>
                    </m:d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altLang="ko-KR" dirty="0"/>
                  <a:t>  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1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onv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groupCh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8,4,4</m:t>
                        </m:r>
                      </m:e>
                    </m:d>
                    <m:groupChr>
                      <m:groupChrPr>
                        <m:chr m:val="→"/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1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onv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groupCh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[8,2,2]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marL="914400" lvl="2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 err="1"/>
                  <a:t>컨볼루션</a:t>
                </a:r>
                <a:r>
                  <a:rPr lang="ko-KR" altLang="en-US" dirty="0"/>
                  <a:t> 레이어 사용 이후에 마지막으로 </a:t>
                </a:r>
                <a:r>
                  <a:rPr lang="en-US" altLang="ko-KR" dirty="0"/>
                  <a:t>fully connected layer</a:t>
                </a:r>
                <a:r>
                  <a:rPr lang="ko-KR" altLang="en-US" dirty="0"/>
                  <a:t>로 최종 결과 반환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8,2,2</m:t>
                        </m:r>
                      </m:e>
                    </m:d>
                    <m:groupChr>
                      <m:groupChrPr>
                        <m:chr m:val="→"/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view</m:t>
                        </m:r>
                      </m:e>
                    </m:groupCh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e>
                    </m:d>
                    <m:groupChr>
                      <m:groupChrPr>
                        <m:chr m:val="→"/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fc</m:t>
                        </m:r>
                      </m:e>
                    </m:groupCh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[10]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140BC54-8C9A-4C21-B6B3-90F3A2820F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440" y="1268760"/>
                <a:ext cx="6445885" cy="5040560"/>
              </a:xfrm>
              <a:blipFill>
                <a:blip r:embed="rId2"/>
                <a:stretch>
                  <a:fillRect l="-851" t="-1209" r="-14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459647-F0BA-4770-9BEB-1AF941ED6B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70AD54-1A15-4F4D-905D-798B9D747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307" y="1268759"/>
            <a:ext cx="4863253" cy="50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66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97AC9-6542-475D-BED9-D7B979F0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A7621D-CDB7-4F5E-B06B-5FD2EFBAF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결과</a:t>
            </a:r>
            <a:endParaRPr lang="en-US" altLang="ko-KR" dirty="0"/>
          </a:p>
          <a:p>
            <a:pPr lvl="1"/>
            <a:r>
              <a:rPr lang="ko-KR" altLang="en-US" dirty="0"/>
              <a:t>약 </a:t>
            </a:r>
            <a:r>
              <a:rPr lang="en-US" altLang="ko-KR" dirty="0"/>
              <a:t>98%</a:t>
            </a:r>
            <a:r>
              <a:rPr lang="ko-KR" altLang="en-US" dirty="0"/>
              <a:t> 정도의 </a:t>
            </a:r>
            <a:r>
              <a:rPr lang="en-US" altLang="ko-KR" dirty="0"/>
              <a:t>accuracy</a:t>
            </a:r>
          </a:p>
          <a:p>
            <a:pPr lvl="1"/>
            <a:r>
              <a:rPr lang="ko-KR" altLang="en-US" dirty="0"/>
              <a:t>학습 파라메터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C00000"/>
                </a:solidFill>
              </a:rPr>
              <a:t>2762</a:t>
            </a:r>
            <a:r>
              <a:rPr lang="ko-KR" altLang="en-US" dirty="0"/>
              <a:t>개</a:t>
            </a:r>
            <a:endParaRPr lang="en-US" altLang="ko-KR" dirty="0"/>
          </a:p>
          <a:p>
            <a:pPr lvl="2"/>
            <a:r>
              <a:rPr lang="en-US" altLang="ko-KR" dirty="0"/>
              <a:t>Layer </a:t>
            </a:r>
            <a:r>
              <a:rPr lang="ko-KR" altLang="en-US" dirty="0"/>
              <a:t>개수</a:t>
            </a:r>
            <a:r>
              <a:rPr lang="en-US" altLang="ko-KR" dirty="0"/>
              <a:t>:		2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→</a:t>
            </a:r>
            <a:r>
              <a:rPr lang="en-US" altLang="ko-KR" dirty="0"/>
              <a:t> 4</a:t>
            </a:r>
          </a:p>
          <a:p>
            <a:pPr lvl="2"/>
            <a:r>
              <a:rPr lang="ko-KR" altLang="en-US" dirty="0"/>
              <a:t>파라메터 수</a:t>
            </a:r>
            <a:r>
              <a:rPr lang="en-US" altLang="ko-KR" dirty="0"/>
              <a:t>:	25514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→</a:t>
            </a:r>
            <a:r>
              <a:rPr lang="en-US" altLang="ko-KR" dirty="0"/>
              <a:t> 2762</a:t>
            </a:r>
          </a:p>
          <a:p>
            <a:pPr lvl="2"/>
            <a:r>
              <a:rPr lang="ko-KR" altLang="en-US" dirty="0"/>
              <a:t>정확도</a:t>
            </a:r>
            <a:r>
              <a:rPr lang="en-US" altLang="ko-KR" dirty="0"/>
              <a:t>:		97.2%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→</a:t>
            </a:r>
            <a:r>
              <a:rPr lang="en-US" altLang="ko-KR" dirty="0"/>
              <a:t> 98.0%</a:t>
            </a:r>
          </a:p>
          <a:p>
            <a:pPr lvl="2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135411-E9C7-461D-AC39-E49F2F66BA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DAF6DF-43FB-40F4-8FBC-F97F7C709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462" y="1693540"/>
            <a:ext cx="3819525" cy="2095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27581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D1B47-5013-4DB6-BF45-94A29B56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4B0D6-F3EB-475D-9040-392EBCFCE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코드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주소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https://github.com/yskim5892/AI_Expert_2022</a:t>
            </a:r>
            <a:r>
              <a:rPr lang="en-US" altLang="ko-KR" dirty="0"/>
              <a:t>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D47AFD-0274-48D5-8BCD-F1D44908D4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267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75" y="749649"/>
            <a:ext cx="10763250" cy="2679351"/>
          </a:xfrm>
        </p:spPr>
        <p:txBody>
          <a:bodyPr>
            <a:noAutofit/>
          </a:bodyPr>
          <a:lstStyle/>
          <a:p>
            <a:pPr lvl="0">
              <a:lnSpc>
                <a:spcPct val="105000"/>
              </a:lnSpc>
              <a:spcBef>
                <a:spcPct val="20000"/>
              </a:spcBef>
            </a:pPr>
            <a:r>
              <a:rPr lang="en-US" altLang="ko-KR" dirty="0">
                <a:solidFill>
                  <a:srgbClr val="4576A3"/>
                </a:solidFill>
                <a:ea typeface="ＭＳ Ｐゴシック" pitchFamily="34" charset="-128"/>
              </a:rPr>
              <a:t>Lab 4.5: Image Processing</a:t>
            </a:r>
            <a:br>
              <a:rPr lang="ko-KR" altLang="en-US" dirty="0">
                <a:solidFill>
                  <a:srgbClr val="4576A3"/>
                </a:solidFill>
                <a:ea typeface="ＭＳ Ｐゴシック" pitchFamily="34" charset="-128"/>
              </a:rPr>
            </a:br>
            <a:r>
              <a:rPr lang="en-US" altLang="ko-KR" sz="3200" dirty="0">
                <a:ea typeface="ＭＳ Ｐゴシック" pitchFamily="34" charset="-128"/>
              </a:rPr>
              <a:t> </a:t>
            </a:r>
            <a:br>
              <a:rPr lang="en-US" altLang="ko-KR" sz="3200" dirty="0">
                <a:ea typeface="ＭＳ Ｐゴシック" pitchFamily="34" charset="-128"/>
              </a:rPr>
            </a:br>
            <a:r>
              <a:rPr lang="en-US" altLang="ko-KR" sz="2400" dirty="0">
                <a:ea typeface="ＭＳ Ｐゴシック" pitchFamily="34" charset="-128"/>
              </a:rPr>
              <a:t>&lt;</a:t>
            </a:r>
            <a:r>
              <a:rPr lang="ko-KR" altLang="en-US" sz="2400" dirty="0">
                <a:ea typeface="ＭＳ Ｐゴシック" pitchFamily="34" charset="-128"/>
              </a:rPr>
              <a:t>삼성 </a:t>
            </a:r>
            <a:r>
              <a:rPr lang="en-US" altLang="ko-KR" sz="2400" dirty="0">
                <a:ea typeface="ＭＳ Ｐゴシック" pitchFamily="34" charset="-128"/>
              </a:rPr>
              <a:t>AI</a:t>
            </a:r>
            <a:r>
              <a:rPr lang="ko-KR" altLang="en-US" sz="2400" dirty="0">
                <a:ea typeface="ＭＳ Ｐゴシック" pitchFamily="34" charset="-128"/>
              </a:rPr>
              <a:t>전문가 교육과정</a:t>
            </a:r>
            <a:r>
              <a:rPr lang="en-US" altLang="ko-KR" sz="2400" dirty="0">
                <a:ea typeface="ＭＳ Ｐゴシック" pitchFamily="34" charset="-128"/>
              </a:rPr>
              <a:t>&gt; </a:t>
            </a:r>
            <a:r>
              <a:rPr lang="ko-KR" altLang="en-US" sz="2400" dirty="0">
                <a:ea typeface="ＭＳ Ｐゴシック" pitchFamily="34" charset="-128"/>
              </a:rPr>
              <a:t>실습</a:t>
            </a:r>
            <a:br>
              <a:rPr lang="en-US" altLang="ko-KR" sz="2400" dirty="0">
                <a:ea typeface="ＭＳ Ｐゴシック" pitchFamily="34" charset="-128"/>
              </a:rPr>
            </a:br>
            <a:r>
              <a:rPr lang="ko-KR" altLang="en-US" sz="2400" dirty="0">
                <a:ea typeface="ＭＳ Ｐゴシック" pitchFamily="34" charset="-128"/>
              </a:rPr>
              <a:t>서울대학교 </a:t>
            </a:r>
            <a:r>
              <a:rPr lang="ko-KR" altLang="en-US" sz="2400" dirty="0" err="1">
                <a:ea typeface="ＭＳ Ｐゴシック" pitchFamily="34" charset="-128"/>
              </a:rPr>
              <a:t>바이오지능</a:t>
            </a:r>
            <a:r>
              <a:rPr lang="ko-KR" altLang="en-US" sz="2400" dirty="0">
                <a:ea typeface="ＭＳ Ｐゴシック" pitchFamily="34" charset="-128"/>
              </a:rPr>
              <a:t> 연구실</a:t>
            </a:r>
            <a:r>
              <a:rPr lang="en-US" altLang="ko-KR" sz="2400" dirty="0">
                <a:ea typeface="ＭＳ Ｐゴシック" pitchFamily="34" charset="-128"/>
              </a:rPr>
              <a:t> (</a:t>
            </a:r>
            <a:r>
              <a:rPr lang="ko-KR" altLang="en-US" sz="2400" dirty="0" err="1">
                <a:ea typeface="ＭＳ Ｐゴシック" pitchFamily="34" charset="-128"/>
              </a:rPr>
              <a:t>장병탁</a:t>
            </a:r>
            <a:r>
              <a:rPr lang="ko-KR" altLang="en-US" sz="2400" dirty="0">
                <a:ea typeface="ＭＳ Ｐゴシック" pitchFamily="34" charset="-128"/>
              </a:rPr>
              <a:t> 교수</a:t>
            </a:r>
            <a:r>
              <a:rPr lang="en-US" altLang="ko-KR" sz="2400" dirty="0">
                <a:ea typeface="ＭＳ Ｐゴシック" pitchFamily="34" charset="-128"/>
              </a:rPr>
              <a:t>)</a:t>
            </a:r>
            <a:br>
              <a:rPr lang="en-US" altLang="ko-KR" sz="2400" dirty="0">
                <a:ea typeface="ＭＳ Ｐゴシック" pitchFamily="34" charset="-128"/>
              </a:rPr>
            </a:br>
            <a:r>
              <a:rPr lang="ko-KR" altLang="en-US" sz="2400" dirty="0">
                <a:ea typeface="ＭＳ Ｐゴシック" pitchFamily="34" charset="-128"/>
              </a:rPr>
              <a:t>이현도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>
                <a:ea typeface="ＭＳ Ｐゴシック" pitchFamily="34" charset="-128"/>
              </a:rPr>
              <a:t>최원석</a:t>
            </a:r>
            <a:br>
              <a:rPr lang="en-US" altLang="ko-KR" sz="2400" dirty="0">
                <a:ea typeface="ＭＳ Ｐゴシック" pitchFamily="34" charset="-128"/>
              </a:rPr>
            </a:br>
            <a:r>
              <a:rPr lang="en-US" altLang="ko-KR" sz="2400" dirty="0">
                <a:ea typeface="ＭＳ Ｐゴシック" pitchFamily="34" charset="-128"/>
              </a:rPr>
              <a:t>2021.06.22</a:t>
            </a:r>
            <a:endParaRPr lang="en-US" altLang="ko-KR" sz="3600" dirty="0">
              <a:ea typeface="ＭＳ Ｐゴシック" pitchFamily="34" charset="-128"/>
            </a:endParaRPr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895600" y="3645503"/>
            <a:ext cx="6400800" cy="2754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2300" dirty="0" err="1">
                <a:solidFill>
                  <a:schemeClr val="tx1"/>
                </a:solidFill>
              </a:rPr>
              <a:t>Biointelligence</a:t>
            </a:r>
            <a:r>
              <a:rPr lang="en-US" altLang="ko-KR" sz="2300" dirty="0">
                <a:solidFill>
                  <a:schemeClr val="tx1"/>
                </a:solidFill>
              </a:rPr>
              <a:t> Laboratory</a:t>
            </a:r>
          </a:p>
          <a:p>
            <a:pPr>
              <a:lnSpc>
                <a:spcPct val="110000"/>
              </a:lnSpc>
            </a:pPr>
            <a:r>
              <a:rPr lang="en-US" altLang="ko-KR" sz="2300" dirty="0">
                <a:solidFill>
                  <a:schemeClr val="tx1"/>
                </a:solidFill>
              </a:rPr>
              <a:t>Dept. of Computer Science and Engineering</a:t>
            </a:r>
          </a:p>
          <a:p>
            <a:pPr>
              <a:lnSpc>
                <a:spcPct val="110000"/>
              </a:lnSpc>
            </a:pPr>
            <a:r>
              <a:rPr lang="en-US" altLang="ko-KR" sz="2300" dirty="0">
                <a:solidFill>
                  <a:schemeClr val="tx1"/>
                </a:solidFill>
              </a:rPr>
              <a:t>Seoul National University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90" y="5185274"/>
            <a:ext cx="899603" cy="925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838" y="5365632"/>
            <a:ext cx="940461" cy="7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0563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t" id="{80E987BB-C28B-4653-B373-628BAF32D691}" vid="{663B2C82-A4D7-4907-B96B-9721AB1598C1}"/>
    </a:ext>
  </a:ext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GF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BI">
  <a:themeElements>
    <a:clrScheme name="">
      <a:dk1>
        <a:srgbClr val="000000"/>
      </a:dk1>
      <a:lt1>
        <a:srgbClr val="EAEAE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3F3F3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연구소2004">
      <a:majorFont>
        <a:latin typeface="HY헤드라인M"/>
        <a:ea typeface="HY헤드라인M"/>
        <a:cs typeface=""/>
      </a:majorFont>
      <a:minorFont>
        <a:latin typeface="Book Antiqu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연구소200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Office 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 w="28575">
          <a:solidFill>
            <a:srgbClr val="FF0000"/>
          </a:solidFill>
        </a:ln>
      </a:spPr>
      <a:bodyPr wrap="square" lIns="108000" rIns="108000" rtlCol="0" anchor="t">
        <a:noAutofit/>
      </a:bodyPr>
      <a:lstStyle>
        <a:defPPr marL="180975" indent="-180975" latinLnBrk="0">
          <a:buFont typeface="Arial" panose="020B0604020202020204" pitchFamily="34" charset="0"/>
          <a:buChar char="•"/>
          <a:defRPr b="1" dirty="0" err="1" smtClean="0">
            <a:latin typeface="맑은 고딕" pitchFamily="50" charset="-127"/>
            <a:ea typeface="맑은 고딕" pitchFamily="50" charset="-127"/>
          </a:defRPr>
        </a:defPPr>
      </a:lstStyle>
    </a:spDef>
  </a:objectDefaults>
  <a:extraClrSchemeLst>
    <a:extraClrScheme>
      <a:clrScheme name="1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2">
  <a:themeElements>
    <a:clrScheme name="Custom 23">
      <a:dk1>
        <a:sysClr val="windowText" lastClr="000000"/>
      </a:dk1>
      <a:lt1>
        <a:srgbClr val="FFFFFF"/>
      </a:lt1>
      <a:dk2>
        <a:srgbClr val="7DA100"/>
      </a:dk2>
      <a:lt2>
        <a:srgbClr val="FBE5B4"/>
      </a:lt2>
      <a:accent1>
        <a:srgbClr val="B74D21"/>
      </a:accent1>
      <a:accent2>
        <a:srgbClr val="A32323"/>
      </a:accent2>
      <a:accent3>
        <a:srgbClr val="4576A3"/>
      </a:accent3>
      <a:accent4>
        <a:srgbClr val="615D9A"/>
      </a:accent4>
      <a:accent5>
        <a:srgbClr val="808000"/>
      </a:accent5>
      <a:accent6>
        <a:srgbClr val="BF7B1B"/>
      </a:accent6>
      <a:hlink>
        <a:srgbClr val="99350B"/>
      </a:hlink>
      <a:folHlink>
        <a:srgbClr val="785140"/>
      </a:folHlink>
    </a:clrScheme>
    <a:fontScheme name="1_board 2-14-08 ops review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테크닉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38100">
          <a:solidFill>
            <a:schemeClr val="tx2"/>
          </a:solidFill>
          <a:round/>
          <a:headEnd/>
          <a:tailEnd/>
        </a:ln>
        <a:effectLst>
          <a:outerShdw dist="38100" dir="2700000" rotWithShape="0">
            <a:srgbClr val="808080">
              <a:alpha val="42999"/>
            </a:srgbClr>
          </a:outerShdw>
        </a:effectLst>
      </a:spPr>
      <a:bodyPr lIns="0" tIns="0" rIns="0" bIns="0" rtlCol="0" anchor="ctr">
        <a:normAutofit/>
      </a:bodyPr>
      <a:lstStyle>
        <a:defPPr algn="ctr" fontAlgn="base" latinLnBrk="0">
          <a:spcBef>
            <a:spcPct val="0"/>
          </a:spcBef>
          <a:spcAft>
            <a:spcPts val="600"/>
          </a:spcAft>
          <a:defRPr sz="1400" dirty="0" err="1" smtClean="0">
            <a:solidFill>
              <a:srgbClr val="404040"/>
            </a:solidFill>
            <a:latin typeface="Arial Rounded MT Bold" pitchFamily="34" charset="0"/>
            <a:ea typeface="맑은 고딕" pitchFamily="50" charset="-127"/>
            <a:cs typeface="Arial" pitchFamily="34" charset="0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board 2-14-08 ops review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8080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C0C0AA"/>
        </a:accent5>
        <a:accent6>
          <a:srgbClr val="B98A00"/>
        </a:accent6>
        <a:hlink>
          <a:srgbClr val="CC66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2">
        <a:dk1>
          <a:srgbClr val="660033"/>
        </a:dk1>
        <a:lt1>
          <a:srgbClr val="FFFFFF"/>
        </a:lt1>
        <a:dk2>
          <a:srgbClr val="B60009"/>
        </a:dk2>
        <a:lt2>
          <a:srgbClr val="B2B2B2"/>
        </a:lt2>
        <a:accent1>
          <a:srgbClr val="CCCC00"/>
        </a:accent1>
        <a:accent2>
          <a:srgbClr val="DE9ABC"/>
        </a:accent2>
        <a:accent3>
          <a:srgbClr val="FFFFFF"/>
        </a:accent3>
        <a:accent4>
          <a:srgbClr val="56002A"/>
        </a:accent4>
        <a:accent5>
          <a:srgbClr val="E2E2AA"/>
        </a:accent5>
        <a:accent6>
          <a:srgbClr val="C98BAA"/>
        </a:accent6>
        <a:hlink>
          <a:srgbClr val="FFAFA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80808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4">
        <a:dk1>
          <a:srgbClr val="2C2C42"/>
        </a:dk1>
        <a:lt1>
          <a:srgbClr val="FFFFCC"/>
        </a:lt1>
        <a:dk2>
          <a:srgbClr val="666699"/>
        </a:dk2>
        <a:lt2>
          <a:srgbClr val="FFCC00"/>
        </a:lt2>
        <a:accent1>
          <a:srgbClr val="FF9933"/>
        </a:accent1>
        <a:accent2>
          <a:srgbClr val="808000"/>
        </a:accent2>
        <a:accent3>
          <a:srgbClr val="B8B8CA"/>
        </a:accent3>
        <a:accent4>
          <a:srgbClr val="DADAAE"/>
        </a:accent4>
        <a:accent5>
          <a:srgbClr val="FFCAAD"/>
        </a:accent5>
        <a:accent6>
          <a:srgbClr val="737300"/>
        </a:accent6>
        <a:hlink>
          <a:srgbClr val="CC6600"/>
        </a:hlink>
        <a:folHlink>
          <a:srgbClr val="33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5">
        <a:dk1>
          <a:srgbClr val="50000F"/>
        </a:dk1>
        <a:lt1>
          <a:srgbClr val="FFCC00"/>
        </a:lt1>
        <a:dk2>
          <a:srgbClr val="800000"/>
        </a:dk2>
        <a:lt2>
          <a:srgbClr val="FFFFCC"/>
        </a:lt2>
        <a:accent1>
          <a:srgbClr val="808000"/>
        </a:accent1>
        <a:accent2>
          <a:srgbClr val="993366"/>
        </a:accent2>
        <a:accent3>
          <a:srgbClr val="C0AAAA"/>
        </a:accent3>
        <a:accent4>
          <a:srgbClr val="DAAE00"/>
        </a:accent4>
        <a:accent5>
          <a:srgbClr val="C0C0AA"/>
        </a:accent5>
        <a:accent6>
          <a:srgbClr val="8A2D5C"/>
        </a:accent6>
        <a:hlink>
          <a:srgbClr val="FF505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6">
        <a:dk1>
          <a:srgbClr val="333300"/>
        </a:dk1>
        <a:lt1>
          <a:srgbClr val="FFCC00"/>
        </a:lt1>
        <a:dk2>
          <a:srgbClr val="666633"/>
        </a:dk2>
        <a:lt2>
          <a:srgbClr val="FFFFCC"/>
        </a:lt2>
        <a:accent1>
          <a:srgbClr val="8F7401"/>
        </a:accent1>
        <a:accent2>
          <a:srgbClr val="CC6600"/>
        </a:accent2>
        <a:accent3>
          <a:srgbClr val="B8B8AD"/>
        </a:accent3>
        <a:accent4>
          <a:srgbClr val="DAAE00"/>
        </a:accent4>
        <a:accent5>
          <a:srgbClr val="C6BCAA"/>
        </a:accent5>
        <a:accent6>
          <a:srgbClr val="B95C00"/>
        </a:accent6>
        <a:hlink>
          <a:srgbClr val="666699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7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8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9696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9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AB9E7"/>
        </a:accent6>
        <a:hlink>
          <a:srgbClr val="9696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0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AB9E7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1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C0C0C0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AB9E7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2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C0C0C0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7373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3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C0C0C0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7373"/>
        </a:accent6>
        <a:hlink>
          <a:srgbClr val="6699FF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4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99C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007373"/>
        </a:accent6>
        <a:hlink>
          <a:srgbClr val="6699FF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5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6">
        <a:dk1>
          <a:srgbClr val="000000"/>
        </a:dk1>
        <a:lt1>
          <a:srgbClr val="FFFFFF"/>
        </a:lt1>
        <a:dk2>
          <a:srgbClr val="2D88B5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2" id="{B2ECE433-E4F8-4129-99D0-4E66960E6DAA}" vid="{4593240A-3A26-4FA8-9A31-151FB7187F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tt</Template>
  <TotalTime>5125</TotalTime>
  <Words>1381</Words>
  <Application>Microsoft Office PowerPoint</Application>
  <PresentationFormat>와이드스크린</PresentationFormat>
  <Paragraphs>326</Paragraphs>
  <Slides>34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34</vt:i4>
      </vt:variant>
    </vt:vector>
  </HeadingPairs>
  <TitlesOfParts>
    <vt:vector size="54" baseType="lpstr">
      <vt:lpstr>HY헤드라인M</vt:lpstr>
      <vt:lpstr>굴림</vt:lpstr>
      <vt:lpstr>맑은 고딕</vt:lpstr>
      <vt:lpstr>Batang</vt:lpstr>
      <vt:lpstr>Arial</vt:lpstr>
      <vt:lpstr>Arial Rounded MT Bold</vt:lpstr>
      <vt:lpstr>Book Antiqua</vt:lpstr>
      <vt:lpstr>Cambria Math</vt:lpstr>
      <vt:lpstr>Times New Roman</vt:lpstr>
      <vt:lpstr>Verdana</vt:lpstr>
      <vt:lpstr>Wingdings</vt:lpstr>
      <vt:lpstr>tt</vt:lpstr>
      <vt:lpstr>1_GF서식</vt:lpstr>
      <vt:lpstr>Office 테마</vt:lpstr>
      <vt:lpstr>1_Office 테마</vt:lpstr>
      <vt:lpstr>2_Office 테마</vt:lpstr>
      <vt:lpstr>4_Office 테마</vt:lpstr>
      <vt:lpstr>BI</vt:lpstr>
      <vt:lpstr>6_Office 테마</vt:lpstr>
      <vt:lpstr>t2</vt:lpstr>
      <vt:lpstr>Lab 4: CNN &amp; Image Processing &lt;삼성 AI 전문가 교육과정&gt; 실습 서울대학교 바이오지능 연구실 (장병탁 교수) 최원석, 김윤성 2022.06.09</vt:lpstr>
      <vt:lpstr>CNN implementation</vt:lpstr>
      <vt:lpstr>background</vt:lpstr>
      <vt:lpstr>CNN model</vt:lpstr>
      <vt:lpstr>CNN model</vt:lpstr>
      <vt:lpstr>CNN classifier implementation</vt:lpstr>
      <vt:lpstr>Training results</vt:lpstr>
      <vt:lpstr>Codes</vt:lpstr>
      <vt:lpstr>Lab 4.5: Image Processing   &lt;삼성 AI전문가 교육과정&gt; 실습 서울대학교 바이오지능 연구실 (장병탁 교수) 이현도, 최원석 2021.06.22</vt:lpstr>
      <vt:lpstr>Contents</vt:lpstr>
      <vt:lpstr>Image processing</vt:lpstr>
      <vt:lpstr>Datasets</vt:lpstr>
      <vt:lpstr>Torchvision datasets</vt:lpstr>
      <vt:lpstr>Torchvision datasets</vt:lpstr>
      <vt:lpstr>Torchvision datasets</vt:lpstr>
      <vt:lpstr>Torchvision datasets</vt:lpstr>
      <vt:lpstr>Torchvision datasets</vt:lpstr>
      <vt:lpstr>Torchvision datasets</vt:lpstr>
      <vt:lpstr>Torchvision datasets</vt:lpstr>
      <vt:lpstr>Custom datasets</vt:lpstr>
      <vt:lpstr>Open datasets</vt:lpstr>
      <vt:lpstr>Writing custom datasets</vt:lpstr>
      <vt:lpstr>preprocessing</vt:lpstr>
      <vt:lpstr>preprocessing</vt:lpstr>
      <vt:lpstr>Pretrained image classifier models</vt:lpstr>
      <vt:lpstr>Transfer learning</vt:lpstr>
      <vt:lpstr>Transfer learning</vt:lpstr>
      <vt:lpstr>Object detection</vt:lpstr>
      <vt:lpstr>Object detection</vt:lpstr>
      <vt:lpstr>Object detection</vt:lpstr>
      <vt:lpstr>2-stage detector</vt:lpstr>
      <vt:lpstr>1-stage detector</vt:lpstr>
      <vt:lpstr>YOLO implementation</vt:lpstr>
      <vt:lpstr>Codes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</dc:creator>
  <cp:lastModifiedBy>원석</cp:lastModifiedBy>
  <cp:revision>421</cp:revision>
  <cp:lastPrinted>2017-08-21T06:06:43Z</cp:lastPrinted>
  <dcterms:created xsi:type="dcterms:W3CDTF">2015-02-23T05:17:01Z</dcterms:created>
  <dcterms:modified xsi:type="dcterms:W3CDTF">2022-06-05T14:19:06Z</dcterms:modified>
</cp:coreProperties>
</file>